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4"/>
  </p:sldMasterIdLst>
  <p:notesMasterIdLst>
    <p:notesMasterId r:id="rId22"/>
  </p:notesMasterIdLst>
  <p:handoutMasterIdLst>
    <p:handoutMasterId r:id="rId23"/>
  </p:handoutMasterIdLst>
  <p:sldIdLst>
    <p:sldId id="349" r:id="rId5"/>
    <p:sldId id="331" r:id="rId6"/>
    <p:sldId id="328" r:id="rId7"/>
    <p:sldId id="333" r:id="rId8"/>
    <p:sldId id="329" r:id="rId9"/>
    <p:sldId id="346" r:id="rId10"/>
    <p:sldId id="347" r:id="rId11"/>
    <p:sldId id="345" r:id="rId12"/>
    <p:sldId id="334" r:id="rId13"/>
    <p:sldId id="335" r:id="rId14"/>
    <p:sldId id="324" r:id="rId15"/>
    <p:sldId id="336" r:id="rId16"/>
    <p:sldId id="337" r:id="rId17"/>
    <p:sldId id="323" r:id="rId18"/>
    <p:sldId id="348" r:id="rId19"/>
    <p:sldId id="338" r:id="rId20"/>
    <p:sldId id="343" r:id="rId2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jay Kesavan" initials="V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2" autoAdjust="0"/>
    <p:restoredTop sz="51577" autoAdjust="0"/>
  </p:normalViewPr>
  <p:slideViewPr>
    <p:cSldViewPr>
      <p:cViewPr varScale="1">
        <p:scale>
          <a:sx n="43" d="100"/>
          <a:sy n="43" d="100"/>
        </p:scale>
        <p:origin x="1812" y="52"/>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4506" cy="467374"/>
          </a:xfrm>
          <a:prstGeom prst="rect">
            <a:avLst/>
          </a:prstGeom>
        </p:spPr>
        <p:txBody>
          <a:bodyPr vert="horz" lIns="92280" tIns="46140" rIns="92280" bIns="46140" rtlCol="0"/>
          <a:lstStyle>
            <a:lvl1pPr algn="l">
              <a:defRPr sz="1200"/>
            </a:lvl1pPr>
          </a:lstStyle>
          <a:p>
            <a:endParaRPr lang="en-US"/>
          </a:p>
        </p:txBody>
      </p:sp>
      <p:sp>
        <p:nvSpPr>
          <p:cNvPr id="3" name="Date Placeholder 2"/>
          <p:cNvSpPr>
            <a:spLocks noGrp="1"/>
          </p:cNvSpPr>
          <p:nvPr>
            <p:ph type="dt" sz="quarter" idx="1"/>
          </p:nvPr>
        </p:nvSpPr>
        <p:spPr>
          <a:xfrm>
            <a:off x="3980165" y="2"/>
            <a:ext cx="3044506" cy="467374"/>
          </a:xfrm>
          <a:prstGeom prst="rect">
            <a:avLst/>
          </a:prstGeom>
        </p:spPr>
        <p:txBody>
          <a:bodyPr vert="horz" lIns="92280" tIns="46140" rIns="92280" bIns="46140" rtlCol="0"/>
          <a:lstStyle>
            <a:lvl1pPr algn="r">
              <a:defRPr sz="1200"/>
            </a:lvl1pPr>
          </a:lstStyle>
          <a:p>
            <a:fld id="{B60AE626-53E6-4C23-BFE4-4FE8A90E1981}" type="datetimeFigureOut">
              <a:rPr lang="en-US" smtClean="0"/>
              <a:t>9/7/2017</a:t>
            </a:fld>
            <a:endParaRPr lang="en-US"/>
          </a:p>
        </p:txBody>
      </p:sp>
      <p:sp>
        <p:nvSpPr>
          <p:cNvPr id="4" name="Footer Placeholder 3"/>
          <p:cNvSpPr>
            <a:spLocks noGrp="1"/>
          </p:cNvSpPr>
          <p:nvPr>
            <p:ph type="ftr" sz="quarter" idx="2"/>
          </p:nvPr>
        </p:nvSpPr>
        <p:spPr>
          <a:xfrm>
            <a:off x="0" y="8844901"/>
            <a:ext cx="3044506" cy="467374"/>
          </a:xfrm>
          <a:prstGeom prst="rect">
            <a:avLst/>
          </a:prstGeom>
        </p:spPr>
        <p:txBody>
          <a:bodyPr vert="horz" lIns="92280" tIns="46140" rIns="92280" bIns="46140" rtlCol="0" anchor="b"/>
          <a:lstStyle>
            <a:lvl1pPr algn="l">
              <a:defRPr sz="1200"/>
            </a:lvl1pPr>
          </a:lstStyle>
          <a:p>
            <a:endParaRPr lang="en-US"/>
          </a:p>
        </p:txBody>
      </p:sp>
      <p:sp>
        <p:nvSpPr>
          <p:cNvPr id="5" name="Slide Number Placeholder 4"/>
          <p:cNvSpPr>
            <a:spLocks noGrp="1"/>
          </p:cNvSpPr>
          <p:nvPr>
            <p:ph type="sldNum" sz="quarter" idx="3"/>
          </p:nvPr>
        </p:nvSpPr>
        <p:spPr>
          <a:xfrm>
            <a:off x="3980165" y="8844901"/>
            <a:ext cx="3044506" cy="467374"/>
          </a:xfrm>
          <a:prstGeom prst="rect">
            <a:avLst/>
          </a:prstGeom>
        </p:spPr>
        <p:txBody>
          <a:bodyPr vert="horz" lIns="92280" tIns="46140" rIns="92280" bIns="46140" rtlCol="0" anchor="b"/>
          <a:lstStyle>
            <a:lvl1pPr algn="r">
              <a:defRPr sz="1200"/>
            </a:lvl1pPr>
          </a:lstStyle>
          <a:p>
            <a:fld id="{6AF2483F-B2C5-409A-88C2-BC8DC955CA09}" type="slidenum">
              <a:rPr lang="en-US" smtClean="0"/>
              <a:t>‹#›</a:t>
            </a:fld>
            <a:endParaRPr lang="en-US"/>
          </a:p>
        </p:txBody>
      </p:sp>
    </p:spTree>
    <p:extLst>
      <p:ext uri="{BB962C8B-B14F-4D97-AF65-F5344CB8AC3E}">
        <p14:creationId xmlns:p14="http://schemas.microsoft.com/office/powerpoint/2010/main" val="111873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41" tIns="46671" rIns="93341" bIns="46671" rtlCol="0"/>
          <a:lstStyle>
            <a:lvl1pPr algn="l">
              <a:defRPr sz="1200"/>
            </a:lvl1pPr>
          </a:lstStyle>
          <a:p>
            <a:endParaRPr lang="en-US" dirty="0"/>
          </a:p>
        </p:txBody>
      </p:sp>
      <p:sp>
        <p:nvSpPr>
          <p:cNvPr id="3" name="Date Placeholder 2"/>
          <p:cNvSpPr>
            <a:spLocks noGrp="1"/>
          </p:cNvSpPr>
          <p:nvPr>
            <p:ph type="dt" idx="1"/>
          </p:nvPr>
        </p:nvSpPr>
        <p:spPr>
          <a:xfrm>
            <a:off x="3979933" y="0"/>
            <a:ext cx="3044719" cy="465614"/>
          </a:xfrm>
          <a:prstGeom prst="rect">
            <a:avLst/>
          </a:prstGeom>
        </p:spPr>
        <p:txBody>
          <a:bodyPr vert="horz" lIns="93341" tIns="46671" rIns="93341" bIns="46671" rtlCol="0"/>
          <a:lstStyle>
            <a:lvl1pPr algn="r">
              <a:defRPr sz="1200"/>
            </a:lvl1pPr>
          </a:lstStyle>
          <a:p>
            <a:fld id="{B2A01999-9C3E-4C90-A562-B773545CBDFD}" type="datetimeFigureOut">
              <a:rPr lang="en-US" smtClean="0"/>
              <a:t>9/7/2017</a:t>
            </a:fld>
            <a:endParaRPr lang="en-US" dirty="0"/>
          </a:p>
        </p:txBody>
      </p:sp>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3341" tIns="46671" rIns="93341" bIns="46671"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41" tIns="46671" rIns="93341"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41" tIns="46671" rIns="93341" bIns="466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3" y="8845045"/>
            <a:ext cx="3044719" cy="465614"/>
          </a:xfrm>
          <a:prstGeom prst="rect">
            <a:avLst/>
          </a:prstGeom>
        </p:spPr>
        <p:txBody>
          <a:bodyPr vert="horz" lIns="93341" tIns="46671" rIns="93341" bIns="46671" rtlCol="0" anchor="b"/>
          <a:lstStyle>
            <a:lvl1pPr algn="r">
              <a:defRPr sz="1200"/>
            </a:lvl1pPr>
          </a:lstStyle>
          <a:p>
            <a:fld id="{7FA2A694-206F-416A-BD51-E28EB0AE3B1A}" type="slidenum">
              <a:rPr lang="en-US" smtClean="0"/>
              <a:t>‹#›</a:t>
            </a:fld>
            <a:endParaRPr lang="en-US" dirty="0"/>
          </a:p>
        </p:txBody>
      </p:sp>
    </p:spTree>
    <p:extLst>
      <p:ext uri="{BB962C8B-B14F-4D97-AF65-F5344CB8AC3E}">
        <p14:creationId xmlns:p14="http://schemas.microsoft.com/office/powerpoint/2010/main" val="226734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presentation template can be used at a City Council or Board of Supervisors meeting and includes suggested talking points that should be modified as needed.</a:t>
            </a:r>
            <a:r>
              <a:rPr lang="en-US" i="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presentation provides an overview of the Bay Area Rooftop Solar PV model ordinance adapted from the Draft Model Ordinance developed by the </a:t>
            </a:r>
            <a:r>
              <a:rPr lang="en-US" dirty="0"/>
              <a:t>California Energy Commission.</a:t>
            </a:r>
            <a:r>
              <a:rPr lang="en-US" baseline="0" dirty="0"/>
              <a:t> </a:t>
            </a:r>
            <a:r>
              <a:rPr lang="en-US" dirty="0"/>
              <a:t>This ordinance would require offsetting approximately 80% of a new building’s electric consumption with solar, and upon adoption would affect new construction permitted through December 31, 2019.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a:t>
            </a:fld>
            <a:endParaRPr lang="en-US" dirty="0"/>
          </a:p>
        </p:txBody>
      </p:sp>
    </p:spTree>
    <p:extLst>
      <p:ext uri="{BB962C8B-B14F-4D97-AF65-F5344CB8AC3E}">
        <p14:creationId xmlns:p14="http://schemas.microsoft.com/office/powerpoint/2010/main" val="401136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79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solar ordinance requirements offset approximately 80% of a new building’s electric consumption and would affect new construction permitted through December 31, 2019. </a:t>
            </a:r>
          </a:p>
          <a:p>
            <a:pPr marL="0" marR="0" lvl="0" indent="0" algn="l" defTabSz="922797"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2279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ordinance applies to solar PV in new construction of single-family and low-rise multifamily buildings. It offers both prescriptive and performance compliance pathways.  The prescriptive method applies only to smaller buildings and simply requires the design to meet the State’s minimum efficiency standards and includes a minimum amount of PV based on the square footage of the building’s conditioned space.  The performance approach provides more flexibility by allowing applicants to use a combination of energy efficiency and renewables to achieve a specified energy performance level. </a:t>
            </a:r>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10</a:t>
            </a:fld>
            <a:endParaRPr lang="en-US" dirty="0"/>
          </a:p>
        </p:txBody>
      </p:sp>
    </p:spTree>
    <p:extLst>
      <p:ext uri="{BB962C8B-B14F-4D97-AF65-F5344CB8AC3E}">
        <p14:creationId xmlns:p14="http://schemas.microsoft.com/office/powerpoint/2010/main" val="2059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Clr>
                <a:srgbClr val="4A66AC"/>
              </a:buClr>
            </a:pPr>
            <a:r>
              <a:rPr lang="en-US" altLang="en-US" sz="2000" dirty="0">
                <a:solidFill>
                  <a:prstClr val="black"/>
                </a:solidFill>
              </a:rPr>
              <a:t>Ordinance </a:t>
            </a:r>
            <a:r>
              <a:rPr lang="en-US" sz="2000" dirty="0"/>
              <a:t>offers both prescriptive and performance pathways to achieve compliance. If pursuing Performance Approach, state:</a:t>
            </a:r>
          </a:p>
          <a:p>
            <a:pPr marL="452902" indent="-452902" defTabSz="905805">
              <a:buClr>
                <a:srgbClr val="4A66AC"/>
              </a:buClr>
              <a:buFontTx/>
              <a:buAutoNum type="arabicParenR"/>
              <a:defRPr/>
            </a:pPr>
            <a:r>
              <a:rPr lang="en-US" sz="2000" dirty="0"/>
              <a:t>The requirements are designed to size the solar PV system such that it will provide </a:t>
            </a:r>
            <a:r>
              <a:rPr lang="en-US" sz="2000" i="1" dirty="0"/>
              <a:t>[</a:t>
            </a:r>
            <a:r>
              <a:rPr lang="en-US" sz="2000" i="1" dirty="0">
                <a:solidFill>
                  <a:srgbClr val="FF0000"/>
                </a:solidFill>
              </a:rPr>
              <a:t>45% or 55%--depending on climate zone]</a:t>
            </a:r>
            <a:r>
              <a:rPr lang="en-US" sz="2000" i="1" dirty="0"/>
              <a:t> </a:t>
            </a:r>
            <a:r>
              <a:rPr lang="en-US" sz="2000" dirty="0"/>
              <a:t>of a home’s overall energy needs, which amounts to about 80% of a home’s electricity demand.</a:t>
            </a:r>
          </a:p>
          <a:p>
            <a:pPr marL="452902" indent="-452902">
              <a:buClr>
                <a:srgbClr val="4A66AC"/>
              </a:buClr>
              <a:buAutoNum type="arabicParenR"/>
            </a:pPr>
            <a:r>
              <a:rPr lang="en-US" sz="2000" dirty="0"/>
              <a:t>Provides more flexibility by allowing applicants to use a combination of energy efficiency and renewables to achieve a specified energy performance level;</a:t>
            </a:r>
          </a:p>
          <a:p>
            <a:pPr marL="0" indent="0">
              <a:buClr>
                <a:srgbClr val="4A66AC"/>
              </a:buClr>
              <a:buNone/>
            </a:pPr>
            <a:endParaRPr lang="en-US" sz="2000" dirty="0"/>
          </a:p>
          <a:p>
            <a:pPr lvl="0" eaLnBrk="1" hangingPunct="1">
              <a:buClr>
                <a:srgbClr val="4A66AC"/>
              </a:buClr>
            </a:pPr>
            <a:r>
              <a:rPr lang="en-US" sz="2000" dirty="0"/>
              <a:t>If pursuing prescriptive approach, state: </a:t>
            </a:r>
          </a:p>
          <a:p>
            <a:pPr marL="452902" indent="-452902">
              <a:buClr>
                <a:srgbClr val="4A66AC"/>
              </a:buClr>
              <a:buAutoNum type="arabicParenR"/>
            </a:pPr>
            <a:r>
              <a:rPr lang="en-US" sz="2000" dirty="0"/>
              <a:t>Prescriptive approach applies only to smaller buildings;</a:t>
            </a:r>
          </a:p>
          <a:p>
            <a:pPr marL="452902" indent="-452902">
              <a:buClr>
                <a:srgbClr val="4A66AC"/>
              </a:buClr>
              <a:buAutoNum type="arabicParenR"/>
            </a:pPr>
            <a:r>
              <a:rPr lang="en-US" sz="2000" dirty="0"/>
              <a:t>Simply requires that the design meets the State’s minimum efficiency standards and includes a minimum amount of PV based on building floor area; </a:t>
            </a:r>
          </a:p>
          <a:p>
            <a:pPr marL="452902" indent="-452902" defTabSz="905805">
              <a:buClr>
                <a:srgbClr val="4A66AC"/>
              </a:buClr>
              <a:buFontTx/>
              <a:buAutoNum type="arabicParenR"/>
              <a:defRPr/>
            </a:pPr>
            <a:r>
              <a:rPr lang="en-US" sz="2000" dirty="0"/>
              <a:t>*Benefit:  </a:t>
            </a:r>
            <a:r>
              <a:rPr lang="en-US" sz="2000" baseline="0" dirty="0"/>
              <a:t>This conservative approach </a:t>
            </a:r>
            <a:r>
              <a:rPr lang="en-US" sz="2000" dirty="0"/>
              <a:t>provides a positive economic outcome with a minimal risk of overproduction of electricity.</a:t>
            </a:r>
          </a:p>
          <a:p>
            <a:pPr defTabSz="914123">
              <a:defRPr/>
            </a:pPr>
            <a:endParaRPr lang="en-US" sz="2000" dirty="0"/>
          </a:p>
        </p:txBody>
      </p:sp>
      <p:sp>
        <p:nvSpPr>
          <p:cNvPr id="4" name="Slide Number Placeholder 3"/>
          <p:cNvSpPr>
            <a:spLocks noGrp="1"/>
          </p:cNvSpPr>
          <p:nvPr>
            <p:ph type="sldNum" sz="quarter" idx="10"/>
          </p:nvPr>
        </p:nvSpPr>
        <p:spPr/>
        <p:txBody>
          <a:bodyPr/>
          <a:lstStyle/>
          <a:p>
            <a:fld id="{7FA2A694-206F-416A-BD51-E28EB0AE3B1A}" type="slidenum">
              <a:rPr lang="en-US" smtClean="0"/>
              <a:t>11</a:t>
            </a:fld>
            <a:endParaRPr lang="en-US" dirty="0"/>
          </a:p>
        </p:txBody>
      </p:sp>
    </p:spTree>
    <p:extLst>
      <p:ext uri="{BB962C8B-B14F-4D97-AF65-F5344CB8AC3E}">
        <p14:creationId xmlns:p14="http://schemas.microsoft.com/office/powerpoint/2010/main" val="254208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[Edit slide and text to match options included in the local ordinance] </a:t>
            </a:r>
          </a:p>
          <a:p>
            <a:endParaRPr lang="en-US" dirty="0"/>
          </a:p>
          <a:p>
            <a:r>
              <a:rPr lang="en-US" dirty="0"/>
              <a:t>The</a:t>
            </a:r>
            <a:r>
              <a:rPr lang="en-US" baseline="0" dirty="0"/>
              <a:t> scope of the ordinance is limited to solar PV in residential buildings.  This is because local amendments to state code must be supported by an analysis that demonstrates cost-effectiveness, a finding supported by the analysis commissioned by PG&amp;E using ratepayer funds. </a:t>
            </a:r>
          </a:p>
          <a:p>
            <a:endParaRPr lang="en-US" baseline="0" dirty="0"/>
          </a:p>
          <a:p>
            <a:r>
              <a:rPr lang="en-US" baseline="0" dirty="0"/>
              <a:t>The ordinance allows for alternative approaches for compliance. Applicants can install another form of renewable electric generation, such as wind, or may substitute a portion of the required solar capacity with energy storage, such as batteries.</a:t>
            </a:r>
          </a:p>
          <a:p>
            <a:endParaRPr lang="en-US" baseline="0" dirty="0"/>
          </a:p>
          <a:p>
            <a:r>
              <a:rPr lang="en-US" baseline="0" dirty="0"/>
              <a:t>If it is impractical to install solar because of shading or other reasons, buildings can be designed to exceed State energy efficiency standards or the building official may waive or reduce the requirements.</a:t>
            </a:r>
          </a:p>
          <a:p>
            <a:endParaRPr lang="en-US" baseline="0" dirty="0"/>
          </a:p>
          <a:p>
            <a:r>
              <a:rPr lang="en-US" baseline="0" dirty="0"/>
              <a:t>The ordinance also provides that if solar is impractical, the owner could commit to participation in a community solar program that would construct solar elsewhere in the community.  At present, there is no such program in the community but this option could exist in the future.</a:t>
            </a:r>
            <a:endParaRPr lang="en-US"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12</a:t>
            </a:fld>
            <a:endParaRPr lang="en-US" dirty="0"/>
          </a:p>
        </p:txBody>
      </p:sp>
    </p:spTree>
    <p:extLst>
      <p:ext uri="{BB962C8B-B14F-4D97-AF65-F5344CB8AC3E}">
        <p14:creationId xmlns:p14="http://schemas.microsoft.com/office/powerpoint/2010/main" val="261891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dirty="0"/>
              <a:t>There are both State and Federal financial incentives that are still available for installing PV systems on homes.</a:t>
            </a:r>
          </a:p>
          <a:p>
            <a:pPr defTabSz="914123">
              <a:defRPr/>
            </a:pPr>
            <a:endParaRPr lang="en-US" dirty="0"/>
          </a:p>
          <a:p>
            <a:pPr defTabSz="914123">
              <a:defRPr/>
            </a:pPr>
            <a:r>
              <a:rPr lang="en-US" dirty="0"/>
              <a:t>The State’s New Solar Homes Partnership program provides financial support to new home builders and developers for installing PV systems on new residential rooftops.</a:t>
            </a:r>
          </a:p>
          <a:p>
            <a:pPr defTabSz="914123">
              <a:defRPr/>
            </a:pPr>
            <a:endParaRPr lang="en-US" dirty="0"/>
          </a:p>
          <a:p>
            <a:pPr defTabSz="914123">
              <a:defRPr/>
            </a:pPr>
            <a:r>
              <a:rPr lang="en-US" dirty="0"/>
              <a:t>The Federal Investment Tax Credit provides up to 30% of the cost of a PV project.  This program is scaling down over the next several years. </a:t>
            </a:r>
          </a:p>
          <a:p>
            <a:pPr defTabSz="914123">
              <a:defRPr/>
            </a:pPr>
            <a:endParaRPr lang="en-US" dirty="0"/>
          </a:p>
          <a:p>
            <a:pPr defTabSz="914123">
              <a:defRPr/>
            </a:pPr>
            <a:endParaRPr lang="en-US" sz="800" dirty="0"/>
          </a:p>
          <a:p>
            <a:endParaRPr lang="en-US"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13</a:t>
            </a:fld>
            <a:endParaRPr lang="en-US" dirty="0"/>
          </a:p>
        </p:txBody>
      </p:sp>
    </p:spTree>
    <p:extLst>
      <p:ext uri="{BB962C8B-B14F-4D97-AF65-F5344CB8AC3E}">
        <p14:creationId xmlns:p14="http://schemas.microsoft.com/office/powerpoint/2010/main" val="135196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dirty="0"/>
              <a:t>The Bay Area Model Solar PV Ordinance is a partnership effort of the Bay Area Regional Collaborative, the Bay Area Air Quality Management District, and the Bay Area Regional Energy Network. </a:t>
            </a:r>
          </a:p>
          <a:p>
            <a:pPr defTabSz="914123">
              <a:defRPr/>
            </a:pPr>
            <a:endParaRPr lang="en-US" dirty="0"/>
          </a:p>
          <a:p>
            <a:pPr defTabSz="914123">
              <a:defRPr/>
            </a:pPr>
            <a:r>
              <a:rPr lang="en-US" dirty="0"/>
              <a:t>These regional agencies have designed a toolkit to provide local governments with tools and materials to facilitate amending their existing building codes to accelerate the adoption of rooftop solar electricity generation. The program also provides Bay Area jurisdictions with opportunities to convene with peers from other jurisdictions, and technical expertise on local energy code issues. </a:t>
            </a:r>
          </a:p>
          <a:p>
            <a:pPr defTabSz="914123">
              <a:defRPr/>
            </a:pPr>
            <a:endParaRPr lang="en-US" dirty="0"/>
          </a:p>
          <a:p>
            <a:pPr defTabSz="914123">
              <a:defRPr/>
            </a:pPr>
            <a:endParaRPr lang="en-US" dirty="0"/>
          </a:p>
          <a:p>
            <a:pPr defTabSz="914123">
              <a:defRPr/>
            </a:pPr>
            <a:endParaRPr lang="en-US" sz="800" dirty="0"/>
          </a:p>
          <a:p>
            <a:endParaRPr lang="en-US" dirty="0"/>
          </a:p>
          <a:p>
            <a:pPr defTabSz="922797">
              <a:defRPr/>
            </a:pPr>
            <a:endParaRPr lang="en-US" sz="800"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14</a:t>
            </a:fld>
            <a:endParaRPr lang="en-US" dirty="0"/>
          </a:p>
        </p:txBody>
      </p:sp>
    </p:spTree>
    <p:extLst>
      <p:ext uri="{BB962C8B-B14F-4D97-AF65-F5344CB8AC3E}">
        <p14:creationId xmlns:p14="http://schemas.microsoft.com/office/powerpoint/2010/main" val="329360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15</a:t>
            </a:fld>
            <a:endParaRPr lang="en-US" dirty="0"/>
          </a:p>
        </p:txBody>
      </p:sp>
    </p:spTree>
    <p:extLst>
      <p:ext uri="{BB962C8B-B14F-4D97-AF65-F5344CB8AC3E}">
        <p14:creationId xmlns:p14="http://schemas.microsoft.com/office/powerpoint/2010/main" val="346661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16</a:t>
            </a:fld>
            <a:endParaRPr lang="en-US" dirty="0"/>
          </a:p>
        </p:txBody>
      </p:sp>
    </p:spTree>
    <p:extLst>
      <p:ext uri="{BB962C8B-B14F-4D97-AF65-F5344CB8AC3E}">
        <p14:creationId xmlns:p14="http://schemas.microsoft.com/office/powerpoint/2010/main" val="8441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17</a:t>
            </a:fld>
            <a:endParaRPr lang="en-US" dirty="0"/>
          </a:p>
        </p:txBody>
      </p:sp>
    </p:spTree>
    <p:extLst>
      <p:ext uri="{BB962C8B-B14F-4D97-AF65-F5344CB8AC3E}">
        <p14:creationId xmlns:p14="http://schemas.microsoft.com/office/powerpoint/2010/main" val="419348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presentation, we will discuss the basis of the ordinance, how it fits into local energy goals, and how to help close the gap on State targets for renewable energy and GHG reductions. We will also discuss the requirements for the ordinance, including the two main pathways for adoption, and where we can go from here. </a:t>
            </a:r>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2</a:t>
            </a:fld>
            <a:endParaRPr lang="en-US" dirty="0"/>
          </a:p>
        </p:txBody>
      </p:sp>
    </p:spTree>
    <p:extLst>
      <p:ext uri="{BB962C8B-B14F-4D97-AF65-F5344CB8AC3E}">
        <p14:creationId xmlns:p14="http://schemas.microsoft.com/office/powerpoint/2010/main" val="11574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lnSpc>
                <a:spcPct val="90000"/>
              </a:lnSpc>
              <a:defRPr/>
            </a:pPr>
            <a:r>
              <a:rPr lang="en-US" dirty="0"/>
              <a:t>It is still possible for jurisdictions to</a:t>
            </a:r>
            <a:r>
              <a:rPr lang="en-US" baseline="0" dirty="0"/>
              <a:t> build resilience at the local level despite current political conditions and future climate uncertainty. As local and national events have demonstrated, managing our energy needs are becoming paramount to ensuring the wellbeing of our communities and continual functioning of our critical infrastructure. </a:t>
            </a:r>
          </a:p>
          <a:p>
            <a:pPr defTabSz="922797">
              <a:lnSpc>
                <a:spcPct val="90000"/>
              </a:lnSpc>
              <a:defRPr/>
            </a:pPr>
            <a:endParaRPr lang="en-US" baseline="0" dirty="0"/>
          </a:p>
          <a:p>
            <a:pPr defTabSz="922797">
              <a:lnSpc>
                <a:spcPct val="90000"/>
              </a:lnSpc>
              <a:defRPr/>
            </a:pPr>
            <a:r>
              <a:rPr lang="en-US" baseline="0" dirty="0"/>
              <a:t>Jurisdictions have the opportunity to pursue a low cost approach through this solar ordinance on new residential construction. </a:t>
            </a:r>
          </a:p>
          <a:p>
            <a:pPr defTabSz="914123">
              <a:lnSpc>
                <a:spcPct val="90000"/>
              </a:lnSpc>
              <a:defRPr/>
            </a:pPr>
            <a:endParaRPr lang="en-US" baseline="0" dirty="0"/>
          </a:p>
          <a:p>
            <a:pPr defTabSz="914123">
              <a:lnSpc>
                <a:spcPct val="90000"/>
              </a:lnSpc>
              <a:defRPr/>
            </a:pPr>
            <a:r>
              <a:rPr lang="en-US" baseline="0" dirty="0"/>
              <a:t>This will help with </a:t>
            </a:r>
            <a:r>
              <a:rPr lang="en-US" dirty="0"/>
              <a:t>meeting the state’s aggressive clean energy goals, including the goal that all new residential construction be zero net energy by 2020. This is an important challenge to meet as most homebuilders and developers continue to build the majority of projects without solar—in the first quarter of 2016, fewer than ten percent of new homes in California included a solar installation.</a:t>
            </a:r>
          </a:p>
          <a:p>
            <a:pPr defTabSz="922797">
              <a:lnSpc>
                <a:spcPct val="90000"/>
              </a:lnSpc>
              <a:defRPr/>
            </a:pPr>
            <a:endParaRPr lang="en-US" dirty="0"/>
          </a:p>
          <a:p>
            <a:pPr defTabSz="922797">
              <a:lnSpc>
                <a:spcPct val="90000"/>
              </a:lnSpc>
              <a:defRPr/>
            </a:pPr>
            <a:endParaRPr lang="en-US"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3</a:t>
            </a:fld>
            <a:endParaRPr lang="en-US" dirty="0"/>
          </a:p>
        </p:txBody>
      </p:sp>
    </p:spTree>
    <p:extLst>
      <p:ext uri="{BB962C8B-B14F-4D97-AF65-F5344CB8AC3E}">
        <p14:creationId xmlns:p14="http://schemas.microsoft.com/office/powerpoint/2010/main" val="150878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a:t>
            </a:r>
            <a:r>
              <a:rPr lang="en-US" baseline="0" dirty="0"/>
              <a:t> is a proven method of providing clean energy.  Falling costs and progressive State policies make it competitive to conventional power.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Including solar PV systems in new residential construction is a cost-effective means of reducing greenhouse gas emissions. It is simple, safe</a:t>
            </a:r>
            <a:r>
              <a:rPr lang="en-US" sz="1200" kern="1200" baseline="0" dirty="0">
                <a:solidFill>
                  <a:schemeClr val="tx1"/>
                </a:solidFill>
                <a:effectLst/>
                <a:latin typeface="+mn-lt"/>
                <a:ea typeface="+mn-ea"/>
                <a:cs typeface="+mn-cs"/>
              </a:rPr>
              <a:t>, reliable and popular.</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California Distributed Generation Statistics (California DG Stats) graph currently includes data for all solar photovoltaic (PV) systems interconnected through the California Investor Owned Utilities (IOUs) net energy metering (NEM) tariffs.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of graphic: http://www.californiadgstats.ca.gov/faq/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4</a:t>
            </a:fld>
            <a:endParaRPr lang="en-US" dirty="0"/>
          </a:p>
        </p:txBody>
      </p:sp>
    </p:spTree>
    <p:extLst>
      <p:ext uri="{BB962C8B-B14F-4D97-AF65-F5344CB8AC3E}">
        <p14:creationId xmlns:p14="http://schemas.microsoft.com/office/powerpoint/2010/main" val="93960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Solar PV is critical to the next phase of California’s clean energy strategy.  The State has set ambitious renewable energy targets for new construction, using solar as a means of achieving zero-net-energy (ZNE) in all new residential buildings by 2020. The Zero Net Energy Building goals have also been supported in the California Energy Action Plan, the AB 32 (California Global Warming Solutions Act) Scoping Plan, the Governor’s Clean Energy Jobs Plan, and the Clean Energy Futures Vision. </a:t>
            </a:r>
          </a:p>
          <a:p>
            <a:pPr defTabSz="905805">
              <a:defRPr/>
            </a:pPr>
            <a:endParaRPr lang="en-US" dirty="0"/>
          </a:p>
          <a:p>
            <a:pPr defTabSz="905805">
              <a:defRPr/>
            </a:pPr>
            <a:r>
              <a:rPr lang="en-US" dirty="0"/>
              <a:t>This ordinance would also support regional targets put forward by the Bay Area Air Quality Management District, in the 2017 Clean Air Plan, “</a:t>
            </a:r>
            <a:r>
              <a:rPr lang="en-US" i="1" dirty="0"/>
              <a:t>Spare the Air, Cool the Climate</a:t>
            </a:r>
            <a:r>
              <a:rPr lang="en-US" dirty="0"/>
              <a:t>”. It also includes an aggressive goal to achieve an 80% reduction in greenhouse gas emissions below 1990 levels by 2050.  This ordinance would be a step toward achieving necessary emission reductions for new residential buildings and their on-going electricity needs. </a:t>
            </a:r>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5</a:t>
            </a:fld>
            <a:endParaRPr lang="en-US" dirty="0"/>
          </a:p>
        </p:txBody>
      </p:sp>
    </p:spTree>
    <p:extLst>
      <p:ext uri="{BB962C8B-B14F-4D97-AF65-F5344CB8AC3E}">
        <p14:creationId xmlns:p14="http://schemas.microsoft.com/office/powerpoint/2010/main" val="67539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Local a</a:t>
            </a:r>
            <a:r>
              <a:rPr lang="en-US" dirty="0"/>
              <a:t>doption</a:t>
            </a:r>
            <a:r>
              <a:rPr lang="en-US" baseline="0" dirty="0"/>
              <a:t> of this ordinance would also help advance our local </a:t>
            </a:r>
            <a:r>
              <a:rPr lang="en-US" i="1" baseline="0" dirty="0"/>
              <a:t>[climate action plan/sustainability plan] </a:t>
            </a:r>
            <a:r>
              <a:rPr lang="en-US" baseline="0" dirty="0"/>
              <a:t>goal of _______________. The installation of rooftop solar PV could yield up to </a:t>
            </a:r>
            <a:r>
              <a:rPr lang="en-US" i="1" baseline="0" dirty="0"/>
              <a:t>[xx%] </a:t>
            </a:r>
            <a:r>
              <a:rPr lang="en-US" baseline="0" dirty="0"/>
              <a:t>in GHG reduction in our </a:t>
            </a:r>
            <a:r>
              <a:rPr lang="en-US" i="1" baseline="0" dirty="0"/>
              <a:t>[appropriate climate zone.] </a:t>
            </a:r>
            <a:endParaRPr lang="en-US" i="1" dirty="0"/>
          </a:p>
        </p:txBody>
      </p:sp>
      <p:sp>
        <p:nvSpPr>
          <p:cNvPr id="4" name="Slide Number Placeholder 3"/>
          <p:cNvSpPr>
            <a:spLocks noGrp="1"/>
          </p:cNvSpPr>
          <p:nvPr>
            <p:ph type="sldNum" sz="quarter" idx="10"/>
          </p:nvPr>
        </p:nvSpPr>
        <p:spPr/>
        <p:txBody>
          <a:bodyPr/>
          <a:lstStyle/>
          <a:p>
            <a:fld id="{7FA2A694-206F-416A-BD51-E28EB0AE3B1A}" type="slidenum">
              <a:rPr lang="en-US" smtClean="0"/>
              <a:t>6</a:t>
            </a:fld>
            <a:endParaRPr lang="en-US" dirty="0"/>
          </a:p>
        </p:txBody>
      </p:sp>
    </p:spTree>
    <p:extLst>
      <p:ext uri="{BB962C8B-B14F-4D97-AF65-F5344CB8AC3E}">
        <p14:creationId xmlns:p14="http://schemas.microsoft.com/office/powerpoint/2010/main" val="368695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The cost to retrofit existing homes is far greater than the incremental cost of adding these low carbon features during new home construction. Such homes are more affordable to operate and thus more attractive to homebuyers due to the lower monthly energy bills.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 projected that solar will </a:t>
            </a:r>
            <a:r>
              <a:rPr lang="en-US" sz="1200" kern="1200" dirty="0">
                <a:solidFill>
                  <a:schemeClr val="tx1"/>
                </a:solidFill>
                <a:effectLst/>
                <a:latin typeface="+mn-lt"/>
                <a:ea typeface="+mn-ea"/>
                <a:cs typeface="+mn-cs"/>
              </a:rPr>
              <a:t>achieve a 15-year simple payback for owners. First-year utility bill savings are projected to be $XXX per single-family unit and $YYY</a:t>
            </a:r>
            <a:r>
              <a:rPr lang="en-US" sz="1200" kern="1200" baseline="0" dirty="0">
                <a:solidFill>
                  <a:schemeClr val="tx1"/>
                </a:solidFill>
                <a:effectLst/>
                <a:latin typeface="+mn-lt"/>
                <a:ea typeface="+mn-ea"/>
                <a:cs typeface="+mn-cs"/>
              </a:rPr>
              <a:t> per multifamily dwelling unit</a:t>
            </a:r>
            <a:r>
              <a:rPr lang="en-US" sz="1200" kern="1200" dirty="0">
                <a:solidFill>
                  <a:schemeClr val="tx1"/>
                </a:solidFill>
                <a:effectLst/>
                <a:latin typeface="+mn-lt"/>
                <a:ea typeface="+mn-ea"/>
                <a:cs typeface="+mn-cs"/>
              </a:rPr>
              <a:t>. The incremental first costs are projected to be $XXX per single-family unit and $YYY</a:t>
            </a:r>
            <a:r>
              <a:rPr lang="en-US" sz="1200" kern="1200" baseline="0" dirty="0">
                <a:solidFill>
                  <a:schemeClr val="tx1"/>
                </a:solidFill>
                <a:effectLst/>
                <a:latin typeface="+mn-lt"/>
                <a:ea typeface="+mn-ea"/>
                <a:cs typeface="+mn-cs"/>
              </a:rPr>
              <a:t> per multifamily dwelling unit</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Green</a:t>
            </a:r>
            <a:r>
              <a:rPr lang="en-US" sz="1200" kern="1200" baseline="0" dirty="0">
                <a:solidFill>
                  <a:schemeClr val="tx1"/>
                </a:solidFill>
                <a:effectLst/>
                <a:latin typeface="+mn-lt"/>
                <a:ea typeface="+mn-ea"/>
                <a:cs typeface="+mn-cs"/>
              </a:rPr>
              <a:t> house gas emissions are expected to be YY% less than the standard code-compliant home.</a:t>
            </a:r>
            <a:endParaRPr lang="en-US" dirty="0"/>
          </a:p>
          <a:p>
            <a:endParaRPr lang="en-US" sz="1200" kern="1200" dirty="0">
              <a:solidFill>
                <a:schemeClr val="tx1">
                  <a:lumMod val="65000"/>
                  <a:lumOff val="3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Adoption of the proposed ordinance will capture opportunities for installations in new construction prior to 2020 that would otherwise be lost and help prepare staff and the development community for the transition to ZNE in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solar electricity not only produces sustainable clean energy, but with advances in electricity storage technologies, it can power essential system during disruption of electricity from the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lumMod val="65000"/>
                  <a:lumOff val="35000"/>
                </a:schemeClr>
              </a:solidFill>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7</a:t>
            </a:fld>
            <a:endParaRPr lang="en-US" dirty="0"/>
          </a:p>
        </p:txBody>
      </p:sp>
    </p:spTree>
    <p:extLst>
      <p:ext uri="{BB962C8B-B14F-4D97-AF65-F5344CB8AC3E}">
        <p14:creationId xmlns:p14="http://schemas.microsoft.com/office/powerpoint/2010/main" val="354403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US" dirty="0"/>
              <a:t>This cost-effectiveness study for the ordinance used statewide average values for its solar installation cost assumptions, and included the State New Solar Homes Partnership (NSHP) rebate values of $0.50/watt and the Federal Tax Credit of 30 percent of the post-rebate installed system cost. Incremental development costs for single and multifamily residential buildings were also accounted for. Using these values, the study determines that minimum solar PV installations on new residential construction would be both feasible and cost effective in every one of the sixteen climate zones in California.</a:t>
            </a:r>
          </a:p>
          <a:p>
            <a:pPr defTabSz="905805">
              <a:defRPr/>
            </a:pPr>
            <a:endParaRPr lang="en-US" dirty="0"/>
          </a:p>
          <a:p>
            <a:pPr defTabSz="905805">
              <a:defRPr/>
            </a:pPr>
            <a:r>
              <a:rPr lang="en-US" dirty="0"/>
              <a:t>Benefits to homeowners include utility bill savings during the lifetime of the system which outweigh the incremental costs of the systems. First-year saving for single-family residences are projected at about $720 annually; multi-family savings are projected at about $370 annually.  A typical system will pay for itself from energy bill savings in about 15 years. </a:t>
            </a:r>
          </a:p>
          <a:p>
            <a:pPr defTabSz="905805">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A2A694-206F-416A-BD51-E28EB0AE3B1A}" type="slidenum">
              <a:rPr lang="en-US" smtClean="0"/>
              <a:t>8</a:t>
            </a:fld>
            <a:endParaRPr lang="en-US" dirty="0"/>
          </a:p>
        </p:txBody>
      </p:sp>
    </p:spTree>
    <p:extLst>
      <p:ext uri="{BB962C8B-B14F-4D97-AF65-F5344CB8AC3E}">
        <p14:creationId xmlns:p14="http://schemas.microsoft.com/office/powerpoint/2010/main" val="133880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dirty="0"/>
              <a:t>Several other California cities have already established ordinances for renewables.</a:t>
            </a:r>
          </a:p>
          <a:p>
            <a:pPr defTabSz="914123">
              <a:defRPr/>
            </a:pPr>
            <a:endParaRPr lang="en-US" dirty="0"/>
          </a:p>
          <a:p>
            <a:pPr defTabSz="914123">
              <a:defRPr/>
            </a:pPr>
            <a:endParaRPr lang="en-US" baseline="0" dirty="0"/>
          </a:p>
        </p:txBody>
      </p:sp>
      <p:sp>
        <p:nvSpPr>
          <p:cNvPr id="4" name="Slide Number Placeholder 3"/>
          <p:cNvSpPr>
            <a:spLocks noGrp="1"/>
          </p:cNvSpPr>
          <p:nvPr>
            <p:ph type="sldNum" sz="quarter" idx="10"/>
          </p:nvPr>
        </p:nvSpPr>
        <p:spPr/>
        <p:txBody>
          <a:bodyPr/>
          <a:lstStyle/>
          <a:p>
            <a:fld id="{7FA2A694-206F-416A-BD51-E28EB0AE3B1A}" type="slidenum">
              <a:rPr lang="en-US" smtClean="0"/>
              <a:t>9</a:t>
            </a:fld>
            <a:endParaRPr lang="en-US" dirty="0"/>
          </a:p>
        </p:txBody>
      </p:sp>
    </p:spTree>
    <p:extLst>
      <p:ext uri="{BB962C8B-B14F-4D97-AF65-F5344CB8AC3E}">
        <p14:creationId xmlns:p14="http://schemas.microsoft.com/office/powerpoint/2010/main" val="58644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7524A-3614-4EFF-AF8F-466D62FA6375}"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47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1E726-81EC-4C89-A0CE-C960AE5FD1AD}"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21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177B58-0B6F-4813-9ABE-3F7F565955B4}"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304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0E0FB-DCC7-47B4-92A9-CF6600EFE652}"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90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ED61EB-2483-4A44-BD95-017216D606E9}"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66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6E99F-1962-4516-B192-F49696429890}"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9857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F7DA1-4E9A-483A-9CB6-64B801FD61B1}"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96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F1CBE-47BA-41F1-955F-861A0DB9596D}"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921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EE2E98B-3BB2-455F-84EE-EB2A06C2841C}"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735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71279-2AD1-402C-A4D8-A358AF1F8683}" type="datetime1">
              <a:rPr lang="en-US" smtClean="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66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lvl1pPr>
              <a:defRPr>
                <a:solidFill>
                  <a:srgbClr val="FFC000"/>
                </a:solidFill>
              </a:defRPr>
            </a:lvl1pPr>
          </a:lstStyle>
          <a:p>
            <a:r>
              <a:rPr lang="en-US" dirty="0"/>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449ECB-56F1-47E8-BBAD-58E94109E853}" type="datetime1">
              <a:rPr lang="en-US" smtClean="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416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859AB0-F111-4603-952F-A83D63C63C95}" type="datetime1">
              <a:rPr lang="en-US" smtClean="0"/>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58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lvl1pPr>
              <a:defRPr>
                <a:solidFill>
                  <a:srgbClr val="FFC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5A86FF0-A638-4958-A32C-1588D0153FE8}" type="datetime1">
              <a:rPr lang="en-US" smtClean="0"/>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657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7A9DF-E674-447F-A639-17784712AD37}" type="datetime1">
              <a:rPr lang="en-US" smtClean="0"/>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98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CBB992-7BFF-4E87-89D1-C936A593F46B}" type="datetime1">
              <a:rPr lang="en-US" smtClean="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46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76449-86A6-47BA-9697-2A046EB42C19}" type="datetime1">
              <a:rPr lang="en-US" smtClean="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6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7391400" y="1"/>
              <a:ext cx="1769938"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312598" y="-8467"/>
              <a:ext cx="184070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588422" y="3920066"/>
              <a:ext cx="156303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596455" y="-8467"/>
              <a:ext cx="1556849"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20000"/>
                <a:lumOff val="80000"/>
                <a:alpha val="3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347299" y="-8468"/>
              <a:ext cx="796701"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74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C3B969-393C-456F-B828-5648340DDD45}" type="datetime1">
              <a:rPr lang="en-US" smtClean="0"/>
              <a:t>9/7/2017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29499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gosolarcalifornia.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fortune.com/author/david-z-morri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MqLWF87jSAhVPzWMKHUwUDgUQjRwIBw&amp;url=http://www.energy.ca.gov/maps/building_climate_zones.html&amp;bvm=bv.148747831,d.cGc&amp;psig=AFQjCNGdhEnF2lBFrAUGwBTF5YKI-WoDIA&amp;ust=148858114300980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solidFill>
                  <a:schemeClr val="tx1">
                    <a:lumMod val="65000"/>
                    <a:lumOff val="35000"/>
                  </a:schemeClr>
                </a:solidFill>
              </a:rPr>
              <a:t>Solar Photovoltaic Ordinance for New Residential Construction</a:t>
            </a:r>
          </a:p>
        </p:txBody>
      </p:sp>
      <p:sp>
        <p:nvSpPr>
          <p:cNvPr id="3" name="Subtitle 2"/>
          <p:cNvSpPr>
            <a:spLocks noGrp="1"/>
          </p:cNvSpPr>
          <p:nvPr>
            <p:ph type="subTitle" idx="1"/>
          </p:nvPr>
        </p:nvSpPr>
        <p:spPr/>
        <p:txBody>
          <a:bodyPr/>
          <a:lstStyle/>
          <a:p>
            <a:r>
              <a:rPr lang="en-US" dirty="0">
                <a:solidFill>
                  <a:schemeClr val="accent3"/>
                </a:solidFill>
              </a:rPr>
              <a:t>Name, Title, Department</a:t>
            </a:r>
          </a:p>
          <a:p>
            <a:r>
              <a:rPr lang="en-US" dirty="0">
                <a:solidFill>
                  <a:schemeClr val="accent3"/>
                </a:solidFill>
              </a:rPr>
              <a:t>Date</a:t>
            </a:r>
          </a:p>
        </p:txBody>
      </p:sp>
    </p:spTree>
    <p:extLst>
      <p:ext uri="{BB962C8B-B14F-4D97-AF65-F5344CB8AC3E}">
        <p14:creationId xmlns:p14="http://schemas.microsoft.com/office/powerpoint/2010/main" val="108539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43801" cy="1320800"/>
          </a:xfrm>
        </p:spPr>
        <p:txBody>
          <a:bodyPr>
            <a:normAutofit/>
          </a:bodyPr>
          <a:lstStyle/>
          <a:p>
            <a:r>
              <a:rPr lang="en-US" sz="4000" dirty="0"/>
              <a:t>Solar Ordinance Requirements</a:t>
            </a:r>
          </a:p>
        </p:txBody>
      </p:sp>
      <p:sp>
        <p:nvSpPr>
          <p:cNvPr id="3" name="Content Placeholder 2"/>
          <p:cNvSpPr>
            <a:spLocks noGrp="1"/>
          </p:cNvSpPr>
          <p:nvPr>
            <p:ph idx="1"/>
          </p:nvPr>
        </p:nvSpPr>
        <p:spPr>
          <a:xfrm>
            <a:off x="576145" y="1600200"/>
            <a:ext cx="7772401" cy="4087810"/>
          </a:xfrm>
        </p:spPr>
        <p:txBody>
          <a:bodyPr>
            <a:normAutofit/>
          </a:bodyPr>
          <a:lstStyle/>
          <a:p>
            <a:pPr>
              <a:lnSpc>
                <a:spcPct val="150000"/>
              </a:lnSpc>
            </a:pPr>
            <a:r>
              <a:rPr lang="en-US" sz="2400" dirty="0">
                <a:solidFill>
                  <a:schemeClr val="tx1">
                    <a:lumMod val="65000"/>
                    <a:lumOff val="35000"/>
                  </a:schemeClr>
                </a:solidFill>
                <a:latin typeface="+mj-lt"/>
              </a:rPr>
              <a:t>Applies to all new single-family and low-rise multifamily (3 stories or less) residential buildings</a:t>
            </a:r>
          </a:p>
          <a:p>
            <a:pPr>
              <a:lnSpc>
                <a:spcPct val="150000"/>
              </a:lnSpc>
            </a:pPr>
            <a:r>
              <a:rPr lang="en-US" sz="2400" u="sng" dirty="0">
                <a:solidFill>
                  <a:schemeClr val="tx1">
                    <a:lumMod val="65000"/>
                    <a:lumOff val="35000"/>
                  </a:schemeClr>
                </a:solidFill>
                <a:latin typeface="+mj-lt"/>
              </a:rPr>
              <a:t>Prescriptive pathway </a:t>
            </a:r>
            <a:r>
              <a:rPr lang="en-US" sz="2400" dirty="0">
                <a:solidFill>
                  <a:schemeClr val="tx1">
                    <a:lumMod val="65000"/>
                    <a:lumOff val="35000"/>
                  </a:schemeClr>
                </a:solidFill>
                <a:latin typeface="+mj-lt"/>
              </a:rPr>
              <a:t>specifies minimum solar capacity based on home size</a:t>
            </a:r>
          </a:p>
          <a:p>
            <a:pPr>
              <a:lnSpc>
                <a:spcPct val="150000"/>
              </a:lnSpc>
            </a:pPr>
            <a:r>
              <a:rPr lang="en-US" sz="2400" u="sng" dirty="0">
                <a:solidFill>
                  <a:schemeClr val="tx1">
                    <a:lumMod val="65000"/>
                    <a:lumOff val="35000"/>
                  </a:schemeClr>
                </a:solidFill>
                <a:latin typeface="+mj-lt"/>
              </a:rPr>
              <a:t>Performance pathway </a:t>
            </a:r>
            <a:r>
              <a:rPr lang="en-US" sz="2400" dirty="0">
                <a:solidFill>
                  <a:schemeClr val="tx1">
                    <a:lumMod val="65000"/>
                    <a:lumOff val="35000"/>
                  </a:schemeClr>
                </a:solidFill>
                <a:latin typeface="+mj-lt"/>
              </a:rPr>
              <a:t>offers flexibility to trade off energy efficiency and solar</a:t>
            </a:r>
            <a:endParaRPr lang="en-US" sz="1600" dirty="0"/>
          </a:p>
        </p:txBody>
      </p:sp>
      <p:sp>
        <p:nvSpPr>
          <p:cNvPr id="4" name="Date Placeholder 3">
            <a:extLst>
              <a:ext uri="{FF2B5EF4-FFF2-40B4-BE49-F238E27FC236}">
                <a16:creationId xmlns:a16="http://schemas.microsoft.com/office/drawing/2014/main" id="{B4C257AD-9858-4B2B-B45C-4DE91E12E9EE}"/>
              </a:ext>
            </a:extLst>
          </p:cNvPr>
          <p:cNvSpPr>
            <a:spLocks noGrp="1"/>
          </p:cNvSpPr>
          <p:nvPr>
            <p:ph type="dt" sz="half" idx="10"/>
          </p:nvPr>
        </p:nvSpPr>
        <p:spPr>
          <a:xfrm>
            <a:off x="8459868" y="6492875"/>
            <a:ext cx="684132" cy="365125"/>
          </a:xfrm>
        </p:spPr>
        <p:txBody>
          <a:bodyPr/>
          <a:lstStyle/>
          <a:p>
            <a:fld id="{92C92088-AF62-4C6A-9D21-E31D883AD8F8}" type="datetime1">
              <a:rPr lang="en-US" smtClean="0"/>
              <a:t>9/7/2017</a:t>
            </a:fld>
            <a:endParaRPr lang="en-US" dirty="0"/>
          </a:p>
        </p:txBody>
      </p:sp>
    </p:spTree>
    <p:extLst>
      <p:ext uri="{BB962C8B-B14F-4D97-AF65-F5344CB8AC3E}">
        <p14:creationId xmlns:p14="http://schemas.microsoft.com/office/powerpoint/2010/main" val="15831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4982" y="492491"/>
            <a:ext cx="7514035" cy="726938"/>
          </a:xfrm>
        </p:spPr>
        <p:txBody>
          <a:bodyPr>
            <a:normAutofit/>
          </a:bodyPr>
          <a:lstStyle/>
          <a:p>
            <a:r>
              <a:rPr lang="en-US" dirty="0"/>
              <a:t>Compliance Methods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3182939"/>
            <a:ext cx="5954906" cy="3675061"/>
          </a:xfrm>
          <a:prstGeom prst="rect">
            <a:avLst/>
          </a:prstGeom>
        </p:spPr>
      </p:pic>
      <p:sp>
        <p:nvSpPr>
          <p:cNvPr id="6" name="TextBox 7"/>
          <p:cNvSpPr txBox="1"/>
          <p:nvPr/>
        </p:nvSpPr>
        <p:spPr>
          <a:xfrm>
            <a:off x="1007327" y="1295400"/>
            <a:ext cx="6858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65000"/>
                    <a:lumOff val="35000"/>
                  </a:schemeClr>
                </a:solidFill>
              </a:rPr>
              <a:t>Performance Approach</a:t>
            </a:r>
          </a:p>
        </p:txBody>
      </p:sp>
      <p:sp>
        <p:nvSpPr>
          <p:cNvPr id="7" name="TextBox 9"/>
          <p:cNvSpPr txBox="1"/>
          <p:nvPr/>
        </p:nvSpPr>
        <p:spPr>
          <a:xfrm>
            <a:off x="1007327" y="2438400"/>
            <a:ext cx="719645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lumMod val="65000"/>
                    <a:lumOff val="35000"/>
                  </a:schemeClr>
                </a:solidFill>
              </a:rPr>
              <a:t>Prescriptive Approach </a:t>
            </a:r>
            <a:r>
              <a:rPr lang="en-US" sz="2400" dirty="0">
                <a:solidFill>
                  <a:srgbClr val="FF0000"/>
                </a:solidFill>
              </a:rPr>
              <a:t>[use values for local climate zone]</a:t>
            </a:r>
          </a:p>
        </p:txBody>
      </p:sp>
      <p:sp>
        <p:nvSpPr>
          <p:cNvPr id="8" name="TextBox 10"/>
          <p:cNvSpPr txBox="1"/>
          <p:nvPr/>
        </p:nvSpPr>
        <p:spPr>
          <a:xfrm>
            <a:off x="2036027" y="1681050"/>
            <a:ext cx="65151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rPr>
              <a:t>The solar PV system must be designed to provide </a:t>
            </a:r>
            <a:r>
              <a:rPr lang="en-US" dirty="0">
                <a:solidFill>
                  <a:srgbClr val="FF0000"/>
                </a:solidFill>
              </a:rPr>
              <a:t>[45% for climate zones 2, 4, 12 , or 55% for climate zone 3] </a:t>
            </a:r>
            <a:r>
              <a:rPr lang="en-US" dirty="0">
                <a:solidFill>
                  <a:schemeClr val="tx1">
                    <a:lumMod val="65000"/>
                    <a:lumOff val="35000"/>
                  </a:schemeClr>
                </a:solidFill>
              </a:rPr>
              <a:t>of a home’s total energy consumption</a:t>
            </a:r>
          </a:p>
        </p:txBody>
      </p:sp>
      <p:sp>
        <p:nvSpPr>
          <p:cNvPr id="9" name="TextBox 8"/>
          <p:cNvSpPr txBox="1"/>
          <p:nvPr/>
        </p:nvSpPr>
        <p:spPr>
          <a:xfrm>
            <a:off x="2036027" y="2832711"/>
            <a:ext cx="65151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rPr>
              <a:t>System size is determined by the size of the home</a:t>
            </a:r>
          </a:p>
        </p:txBody>
      </p:sp>
      <p:sp>
        <p:nvSpPr>
          <p:cNvPr id="3" name="TextBox 2"/>
          <p:cNvSpPr txBox="1"/>
          <p:nvPr/>
        </p:nvSpPr>
        <p:spPr>
          <a:xfrm>
            <a:off x="1828800" y="4181665"/>
            <a:ext cx="4343400" cy="1754326"/>
          </a:xfrm>
          <a:prstGeom prst="rect">
            <a:avLst/>
          </a:prstGeom>
          <a:noFill/>
        </p:spPr>
        <p:txBody>
          <a:bodyPr wrap="square" rtlCol="0">
            <a:spAutoFit/>
          </a:bodyPr>
          <a:lstStyle/>
          <a:p>
            <a:pPr algn="ctr"/>
            <a:r>
              <a:rPr lang="en-US" sz="3600" dirty="0">
                <a:solidFill>
                  <a:srgbClr val="FF0000"/>
                </a:solidFill>
              </a:rPr>
              <a:t>Example; insert appropriate table for climate zone</a:t>
            </a:r>
          </a:p>
        </p:txBody>
      </p:sp>
      <p:sp>
        <p:nvSpPr>
          <p:cNvPr id="5" name="Date Placeholder 4">
            <a:extLst>
              <a:ext uri="{FF2B5EF4-FFF2-40B4-BE49-F238E27FC236}">
                <a16:creationId xmlns:a16="http://schemas.microsoft.com/office/drawing/2014/main" id="{73D04F5A-89A1-477A-BE40-7D4E21F4B635}"/>
              </a:ext>
            </a:extLst>
          </p:cNvPr>
          <p:cNvSpPr>
            <a:spLocks noGrp="1"/>
          </p:cNvSpPr>
          <p:nvPr>
            <p:ph type="dt" sz="half" idx="10"/>
          </p:nvPr>
        </p:nvSpPr>
        <p:spPr>
          <a:xfrm>
            <a:off x="8459868" y="6492875"/>
            <a:ext cx="684132" cy="365125"/>
          </a:xfrm>
        </p:spPr>
        <p:txBody>
          <a:bodyPr/>
          <a:lstStyle/>
          <a:p>
            <a:fld id="{90E67F08-E804-4366-83C8-683F9633C555}" type="datetime1">
              <a:rPr lang="en-US" smtClean="0"/>
              <a:t>9/7/2017</a:t>
            </a:fld>
            <a:endParaRPr lang="en-US" dirty="0"/>
          </a:p>
        </p:txBody>
      </p:sp>
    </p:spTree>
    <p:extLst>
      <p:ext uri="{BB962C8B-B14F-4D97-AF65-F5344CB8AC3E}">
        <p14:creationId xmlns:p14="http://schemas.microsoft.com/office/powerpoint/2010/main" val="266437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noAutofit/>
          </a:bodyPr>
          <a:lstStyle/>
          <a:p>
            <a:r>
              <a:rPr lang="en-US" sz="4000" dirty="0"/>
              <a:t>Alternatives and Exceptions</a:t>
            </a:r>
          </a:p>
        </p:txBody>
      </p:sp>
      <p:sp>
        <p:nvSpPr>
          <p:cNvPr id="3" name="Content Placeholder 2"/>
          <p:cNvSpPr>
            <a:spLocks noGrp="1"/>
          </p:cNvSpPr>
          <p:nvPr>
            <p:ph idx="1"/>
          </p:nvPr>
        </p:nvSpPr>
        <p:spPr>
          <a:xfrm>
            <a:off x="631900" y="1600200"/>
            <a:ext cx="7445299" cy="4724400"/>
          </a:xfrm>
        </p:spPr>
        <p:txBody>
          <a:bodyPr>
            <a:normAutofit/>
          </a:bodyPr>
          <a:lstStyle/>
          <a:p>
            <a:r>
              <a:rPr lang="en-US" sz="2400" dirty="0">
                <a:solidFill>
                  <a:schemeClr val="tx1">
                    <a:lumMod val="65000"/>
                    <a:lumOff val="35000"/>
                  </a:schemeClr>
                </a:solidFill>
                <a:latin typeface="+mj-lt"/>
              </a:rPr>
              <a:t>Solar PV is the default option</a:t>
            </a:r>
          </a:p>
          <a:p>
            <a:r>
              <a:rPr lang="en-US" sz="2400" dirty="0">
                <a:solidFill>
                  <a:schemeClr val="tx1">
                    <a:lumMod val="65000"/>
                    <a:lumOff val="35000"/>
                  </a:schemeClr>
                </a:solidFill>
                <a:latin typeface="+mj-lt"/>
              </a:rPr>
              <a:t>Alternative compliance methods</a:t>
            </a:r>
          </a:p>
          <a:p>
            <a:pPr lvl="1">
              <a:buFont typeface="Courier New" panose="02070309020205020404" pitchFamily="49" charset="0"/>
              <a:buChar char="o"/>
            </a:pPr>
            <a:r>
              <a:rPr lang="en-US" sz="2000" dirty="0">
                <a:solidFill>
                  <a:schemeClr val="tx1">
                    <a:lumMod val="65000"/>
                    <a:lumOff val="35000"/>
                  </a:schemeClr>
                </a:solidFill>
                <a:latin typeface="+mj-lt"/>
              </a:rPr>
              <a:t>Other forms of renewable electric generation</a:t>
            </a:r>
          </a:p>
          <a:p>
            <a:pPr lvl="1">
              <a:buFont typeface="Courier New" panose="02070309020205020404" pitchFamily="49" charset="0"/>
              <a:buChar char="o"/>
            </a:pPr>
            <a:r>
              <a:rPr lang="en-US" sz="2000" dirty="0">
                <a:solidFill>
                  <a:schemeClr val="tx1">
                    <a:lumMod val="65000"/>
                    <a:lumOff val="35000"/>
                  </a:schemeClr>
                </a:solidFill>
                <a:latin typeface="+mj-lt"/>
              </a:rPr>
              <a:t>Solar plus storage</a:t>
            </a:r>
          </a:p>
          <a:p>
            <a:r>
              <a:rPr lang="en-US" sz="2400" dirty="0">
                <a:solidFill>
                  <a:schemeClr val="tx1">
                    <a:lumMod val="65000"/>
                    <a:lumOff val="35000"/>
                  </a:schemeClr>
                </a:solidFill>
                <a:latin typeface="+mj-lt"/>
              </a:rPr>
              <a:t>Exceptions if solar is not practical</a:t>
            </a:r>
          </a:p>
          <a:p>
            <a:pPr lvl="1">
              <a:buFont typeface="Courier New" panose="02070309020205020404" pitchFamily="49" charset="0"/>
              <a:buChar char="o"/>
            </a:pPr>
            <a:r>
              <a:rPr lang="en-US" sz="2000" dirty="0">
                <a:solidFill>
                  <a:schemeClr val="tx1">
                    <a:lumMod val="65000"/>
                    <a:lumOff val="35000"/>
                  </a:schemeClr>
                </a:solidFill>
                <a:latin typeface="+mj-lt"/>
              </a:rPr>
              <a:t>15% improvement in energy efficiency</a:t>
            </a:r>
          </a:p>
          <a:p>
            <a:pPr lvl="1">
              <a:buFont typeface="Courier New" panose="02070309020205020404" pitchFamily="49" charset="0"/>
              <a:buChar char="o"/>
            </a:pPr>
            <a:r>
              <a:rPr lang="en-US" sz="2000" dirty="0">
                <a:solidFill>
                  <a:schemeClr val="tx1">
                    <a:lumMod val="65000"/>
                    <a:lumOff val="35000"/>
                  </a:schemeClr>
                </a:solidFill>
                <a:latin typeface="+mj-lt"/>
              </a:rPr>
              <a:t>Commitment to a community solar program</a:t>
            </a:r>
          </a:p>
          <a:p>
            <a:pPr lvl="1">
              <a:buFont typeface="Courier New" panose="02070309020205020404" pitchFamily="49" charset="0"/>
              <a:buChar char="o"/>
            </a:pPr>
            <a:r>
              <a:rPr lang="en-US" sz="2000" dirty="0">
                <a:solidFill>
                  <a:schemeClr val="tx1">
                    <a:lumMod val="65000"/>
                    <a:lumOff val="35000"/>
                  </a:schemeClr>
                </a:solidFill>
                <a:latin typeface="+mj-lt"/>
              </a:rPr>
              <a:t>Requirements can be reduced or waived at the discretion of the building official</a:t>
            </a:r>
          </a:p>
          <a:p>
            <a:endParaRPr lang="en-US" dirty="0"/>
          </a:p>
        </p:txBody>
      </p:sp>
      <p:sp>
        <p:nvSpPr>
          <p:cNvPr id="4" name="Date Placeholder 3">
            <a:extLst>
              <a:ext uri="{FF2B5EF4-FFF2-40B4-BE49-F238E27FC236}">
                <a16:creationId xmlns:a16="http://schemas.microsoft.com/office/drawing/2014/main" id="{E1B68CB7-8204-4E34-840A-A5E61DEC37EE}"/>
              </a:ext>
            </a:extLst>
          </p:cNvPr>
          <p:cNvSpPr>
            <a:spLocks noGrp="1"/>
          </p:cNvSpPr>
          <p:nvPr>
            <p:ph type="dt" sz="half" idx="10"/>
          </p:nvPr>
        </p:nvSpPr>
        <p:spPr>
          <a:xfrm>
            <a:off x="8459868" y="6454775"/>
            <a:ext cx="684132" cy="365125"/>
          </a:xfrm>
        </p:spPr>
        <p:txBody>
          <a:bodyPr/>
          <a:lstStyle/>
          <a:p>
            <a:fld id="{A11CEAC2-593E-4CDC-8B55-88B93E69FAD6}" type="datetime1">
              <a:rPr lang="en-US" smtClean="0"/>
              <a:t>9/7/2017</a:t>
            </a:fld>
            <a:endParaRPr lang="en-US" dirty="0"/>
          </a:p>
        </p:txBody>
      </p:sp>
    </p:spTree>
    <p:extLst>
      <p:ext uri="{BB962C8B-B14F-4D97-AF65-F5344CB8AC3E}">
        <p14:creationId xmlns:p14="http://schemas.microsoft.com/office/powerpoint/2010/main" val="136830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71513"/>
          </a:xfrm>
        </p:spPr>
        <p:txBody>
          <a:bodyPr>
            <a:noAutofit/>
          </a:bodyPr>
          <a:lstStyle/>
          <a:p>
            <a:r>
              <a:rPr lang="en-US" sz="4000" dirty="0"/>
              <a:t>State and Federal Resources</a:t>
            </a:r>
          </a:p>
        </p:txBody>
      </p:sp>
      <p:sp>
        <p:nvSpPr>
          <p:cNvPr id="3" name="Content Placeholder 2"/>
          <p:cNvSpPr>
            <a:spLocks noGrp="1"/>
          </p:cNvSpPr>
          <p:nvPr>
            <p:ph idx="1"/>
          </p:nvPr>
        </p:nvSpPr>
        <p:spPr>
          <a:xfrm>
            <a:off x="685800" y="1600200"/>
            <a:ext cx="7514035" cy="3124201"/>
          </a:xfrm>
        </p:spPr>
        <p:txBody>
          <a:bodyPr>
            <a:noAutofit/>
          </a:bodyPr>
          <a:lstStyle/>
          <a:p>
            <a:r>
              <a:rPr lang="en-US" sz="2400" dirty="0">
                <a:latin typeface="+mj-lt"/>
              </a:rPr>
              <a:t> Financial Incentives Available</a:t>
            </a:r>
          </a:p>
          <a:p>
            <a:pPr lvl="1">
              <a:buFont typeface="Courier New" panose="02070309020205020404" pitchFamily="49" charset="0"/>
              <a:buChar char="o"/>
            </a:pPr>
            <a:r>
              <a:rPr lang="en-US" sz="2400" u="sng" dirty="0">
                <a:latin typeface="+mj-lt"/>
              </a:rPr>
              <a:t>State</a:t>
            </a:r>
          </a:p>
          <a:p>
            <a:pPr lvl="1">
              <a:buFont typeface="Courier New" panose="02070309020205020404" pitchFamily="49" charset="0"/>
              <a:buChar char="o"/>
            </a:pPr>
            <a:r>
              <a:rPr lang="en-US" sz="2400" dirty="0">
                <a:latin typeface="+mj-lt"/>
              </a:rPr>
              <a:t>New Solar Homes Partnership provides support to new home builders and developers</a:t>
            </a:r>
          </a:p>
          <a:p>
            <a:pPr lvl="1">
              <a:buFont typeface="Courier New" panose="02070309020205020404" pitchFamily="49" charset="0"/>
              <a:buChar char="o"/>
            </a:pPr>
            <a:r>
              <a:rPr lang="en-US" sz="2400" dirty="0">
                <a:latin typeface="+mj-lt"/>
                <a:hlinkClick r:id="rId4"/>
              </a:rPr>
              <a:t>http://www.gosolarcalifornia.org</a:t>
            </a:r>
            <a:endParaRPr lang="en-US" sz="2400" dirty="0">
              <a:latin typeface="+mj-lt"/>
            </a:endParaRPr>
          </a:p>
          <a:p>
            <a:pPr lvl="1">
              <a:buFont typeface="Courier New" panose="02070309020205020404" pitchFamily="49" charset="0"/>
              <a:buChar char="o"/>
            </a:pPr>
            <a:endParaRPr lang="en-US" sz="2400" dirty="0">
              <a:latin typeface="+mj-lt"/>
            </a:endParaRPr>
          </a:p>
          <a:p>
            <a:pPr lvl="1">
              <a:buFont typeface="Courier New" panose="02070309020205020404" pitchFamily="49" charset="0"/>
              <a:buChar char="o"/>
            </a:pPr>
            <a:r>
              <a:rPr lang="en-US" sz="2400" u="sng" dirty="0">
                <a:latin typeface="+mj-lt"/>
              </a:rPr>
              <a:t>Federal</a:t>
            </a:r>
          </a:p>
          <a:p>
            <a:pPr lvl="1">
              <a:buFont typeface="Courier New" panose="02070309020205020404" pitchFamily="49" charset="0"/>
              <a:buChar char="o"/>
            </a:pPr>
            <a:r>
              <a:rPr lang="en-US" sz="2400" dirty="0">
                <a:latin typeface="+mj-lt"/>
              </a:rPr>
              <a:t>Federal Investment Tax Credit of up to 30% of project costs, but will phase down over next few years.</a:t>
            </a:r>
          </a:p>
          <a:p>
            <a:pPr lvl="1">
              <a:buFont typeface="Courier New" panose="02070309020205020404" pitchFamily="49" charset="0"/>
              <a:buChar char="o"/>
            </a:pPr>
            <a:endParaRPr lang="en-US" sz="2400" dirty="0">
              <a:latin typeface="+mj-lt"/>
            </a:endParaRPr>
          </a:p>
          <a:p>
            <a:pPr marL="457200" lvl="1" indent="0">
              <a:buNone/>
            </a:pPr>
            <a:endParaRPr lang="en-US" sz="2400" dirty="0">
              <a:latin typeface="+mj-lt"/>
            </a:endParaRPr>
          </a:p>
          <a:p>
            <a:pPr marL="0" indent="0">
              <a:buNone/>
            </a:pPr>
            <a:endParaRPr lang="en-US" sz="2400" dirty="0">
              <a:latin typeface="+mj-lt"/>
            </a:endParaRP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4"/>
          <p:cNvSpPr>
            <a:spLocks noChangeArrowheads="1"/>
          </p:cNvSpPr>
          <p:nvPr/>
        </p:nvSpPr>
        <p:spPr bwMode="auto">
          <a:xfrm>
            <a:off x="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1281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F376F494-13CB-46B2-9ED9-693FBB4AE9DA}"/>
              </a:ext>
            </a:extLst>
          </p:cNvPr>
          <p:cNvSpPr>
            <a:spLocks noGrp="1"/>
          </p:cNvSpPr>
          <p:nvPr>
            <p:ph type="dt" sz="half" idx="10"/>
          </p:nvPr>
        </p:nvSpPr>
        <p:spPr>
          <a:xfrm>
            <a:off x="8464630" y="6492875"/>
            <a:ext cx="684132" cy="365125"/>
          </a:xfrm>
        </p:spPr>
        <p:txBody>
          <a:bodyPr/>
          <a:lstStyle/>
          <a:p>
            <a:fld id="{F32DA724-7C26-400B-BE96-E63F646FC0EB}" type="datetime1">
              <a:rPr lang="en-US" smtClean="0"/>
              <a:t>9/7/2017</a:t>
            </a:fld>
            <a:endParaRPr lang="en-US" dirty="0"/>
          </a:p>
        </p:txBody>
      </p:sp>
    </p:spTree>
    <p:extLst>
      <p:ext uri="{BB962C8B-B14F-4D97-AF65-F5344CB8AC3E}">
        <p14:creationId xmlns:p14="http://schemas.microsoft.com/office/powerpoint/2010/main" val="151437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09600"/>
          </a:xfrm>
        </p:spPr>
        <p:txBody>
          <a:bodyPr>
            <a:noAutofit/>
          </a:bodyPr>
          <a:lstStyle/>
          <a:p>
            <a:r>
              <a:rPr lang="en-US" sz="4000" dirty="0"/>
              <a:t>Regional Support</a:t>
            </a:r>
          </a:p>
        </p:txBody>
      </p:sp>
      <p:sp>
        <p:nvSpPr>
          <p:cNvPr id="3" name="Content Placeholder 2"/>
          <p:cNvSpPr>
            <a:spLocks noGrp="1"/>
          </p:cNvSpPr>
          <p:nvPr>
            <p:ph idx="1"/>
          </p:nvPr>
        </p:nvSpPr>
        <p:spPr>
          <a:xfrm>
            <a:off x="685800" y="1600200"/>
            <a:ext cx="7514035" cy="3124201"/>
          </a:xfrm>
        </p:spPr>
        <p:txBody>
          <a:bodyPr>
            <a:noAutofit/>
          </a:bodyPr>
          <a:lstStyle/>
          <a:p>
            <a:pPr marL="0" indent="0">
              <a:buNone/>
            </a:pPr>
            <a:r>
              <a:rPr lang="en-US" sz="2400" dirty="0">
                <a:solidFill>
                  <a:schemeClr val="tx1">
                    <a:lumMod val="65000"/>
                    <a:lumOff val="35000"/>
                  </a:schemeClr>
                </a:solidFill>
                <a:latin typeface="+mj-lt"/>
              </a:rPr>
              <a:t>Bay Area Solar PV Ordinance Program </a:t>
            </a:r>
          </a:p>
          <a:p>
            <a:pPr marL="0" indent="0">
              <a:buNone/>
            </a:pPr>
            <a:endParaRPr lang="en-US" sz="2400" dirty="0">
              <a:solidFill>
                <a:schemeClr val="tx1">
                  <a:lumMod val="65000"/>
                  <a:lumOff val="35000"/>
                </a:schemeClr>
              </a:solidFill>
              <a:latin typeface="+mj-lt"/>
            </a:endParaRPr>
          </a:p>
          <a:p>
            <a:pPr lvl="1"/>
            <a:r>
              <a:rPr lang="en-US" sz="2400" dirty="0">
                <a:solidFill>
                  <a:schemeClr val="tx1">
                    <a:lumMod val="65000"/>
                    <a:lumOff val="35000"/>
                  </a:schemeClr>
                </a:solidFill>
                <a:latin typeface="+mj-lt"/>
              </a:rPr>
              <a:t>Solar Ordinance Toolkit </a:t>
            </a:r>
          </a:p>
          <a:p>
            <a:pPr lvl="1"/>
            <a:r>
              <a:rPr lang="en-US" sz="2400" dirty="0">
                <a:solidFill>
                  <a:schemeClr val="tx1">
                    <a:lumMod val="65000"/>
                    <a:lumOff val="35000"/>
                  </a:schemeClr>
                </a:solidFill>
                <a:latin typeface="+mj-lt"/>
              </a:rPr>
              <a:t>One-on-one technical assistance </a:t>
            </a:r>
          </a:p>
          <a:p>
            <a:pPr lvl="1"/>
            <a:r>
              <a:rPr lang="en-US" sz="2400" dirty="0">
                <a:solidFill>
                  <a:schemeClr val="tx1">
                    <a:lumMod val="65000"/>
                    <a:lumOff val="35000"/>
                  </a:schemeClr>
                </a:solidFill>
                <a:latin typeface="+mj-lt"/>
              </a:rPr>
              <a:t>Bi-Monthly Work Sessions</a:t>
            </a:r>
          </a:p>
          <a:p>
            <a:pPr lvl="1"/>
            <a:r>
              <a:rPr lang="en-US" sz="2400" dirty="0">
                <a:solidFill>
                  <a:schemeClr val="tx1">
                    <a:lumMod val="65000"/>
                    <a:lumOff val="35000"/>
                  </a:schemeClr>
                </a:solidFill>
                <a:latin typeface="+mj-lt"/>
              </a:rPr>
              <a:t>Connect to external resources</a:t>
            </a:r>
          </a:p>
        </p:txBody>
      </p:sp>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4"/>
          <p:cNvSpPr>
            <a:spLocks noChangeArrowheads="1"/>
          </p:cNvSpPr>
          <p:nvPr/>
        </p:nvSpPr>
        <p:spPr bwMode="auto">
          <a:xfrm>
            <a:off x="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1281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 name="Group 3"/>
          <p:cNvGrpSpPr/>
          <p:nvPr/>
        </p:nvGrpSpPr>
        <p:grpSpPr>
          <a:xfrm>
            <a:off x="457200" y="4953000"/>
            <a:ext cx="7727453" cy="1111469"/>
            <a:chOff x="1393510" y="4876800"/>
            <a:chExt cx="7727453" cy="1111469"/>
          </a:xfrm>
        </p:grpSpPr>
        <p:pic>
          <p:nvPicPr>
            <p:cNvPr id="1026" name="Picture 2" descr="BARC-Logo-RG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3510" y="4955380"/>
              <a:ext cx="2921315" cy="91202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4876800"/>
              <a:ext cx="2057400" cy="1111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yRE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9774" y="4955380"/>
              <a:ext cx="226118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Date Placeholder 7">
            <a:extLst>
              <a:ext uri="{FF2B5EF4-FFF2-40B4-BE49-F238E27FC236}">
                <a16:creationId xmlns:a16="http://schemas.microsoft.com/office/drawing/2014/main" id="{E8526D70-0EB4-40BF-88AE-E74C6D1BA863}"/>
              </a:ext>
            </a:extLst>
          </p:cNvPr>
          <p:cNvSpPr>
            <a:spLocks noGrp="1"/>
          </p:cNvSpPr>
          <p:nvPr>
            <p:ph type="dt" sz="half" idx="10"/>
          </p:nvPr>
        </p:nvSpPr>
        <p:spPr>
          <a:xfrm>
            <a:off x="8459868" y="6492875"/>
            <a:ext cx="684132" cy="365125"/>
          </a:xfrm>
        </p:spPr>
        <p:txBody>
          <a:bodyPr/>
          <a:lstStyle/>
          <a:p>
            <a:fld id="{A523BD39-D506-45AF-BA3D-7331B0CF9870}" type="datetime1">
              <a:rPr lang="en-US" smtClean="0"/>
              <a:t>9/7/2017</a:t>
            </a:fld>
            <a:endParaRPr lang="en-US" dirty="0"/>
          </a:p>
        </p:txBody>
      </p:sp>
    </p:spTree>
    <p:extLst>
      <p:ext uri="{BB962C8B-B14F-4D97-AF65-F5344CB8AC3E}">
        <p14:creationId xmlns:p14="http://schemas.microsoft.com/office/powerpoint/2010/main" val="378431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14400"/>
          </a:xfrm>
        </p:spPr>
        <p:txBody>
          <a:bodyPr>
            <a:normAutofit/>
          </a:bodyPr>
          <a:lstStyle/>
          <a:p>
            <a:r>
              <a:rPr lang="en-US" sz="4000" dirty="0"/>
              <a:t>Community Engagement</a:t>
            </a:r>
          </a:p>
        </p:txBody>
      </p:sp>
      <p:sp>
        <p:nvSpPr>
          <p:cNvPr id="3" name="Content Placeholder 2"/>
          <p:cNvSpPr>
            <a:spLocks noGrp="1"/>
          </p:cNvSpPr>
          <p:nvPr>
            <p:ph idx="1"/>
          </p:nvPr>
        </p:nvSpPr>
        <p:spPr/>
        <p:txBody>
          <a:bodyPr/>
          <a:lstStyle/>
          <a:p>
            <a:r>
              <a:rPr lang="en-US" i="1" dirty="0">
                <a:solidFill>
                  <a:srgbClr val="FF0000"/>
                </a:solidFill>
              </a:rPr>
              <a:t>[Optional  Identify and describe any outreach, commission and/or subcommittee activity that has occurred.] </a:t>
            </a:r>
          </a:p>
        </p:txBody>
      </p:sp>
      <p:sp>
        <p:nvSpPr>
          <p:cNvPr id="4" name="Date Placeholder 3">
            <a:extLst>
              <a:ext uri="{FF2B5EF4-FFF2-40B4-BE49-F238E27FC236}">
                <a16:creationId xmlns:a16="http://schemas.microsoft.com/office/drawing/2014/main" id="{19871D3F-BA7F-45C2-BF19-EF7B0CF7D28C}"/>
              </a:ext>
            </a:extLst>
          </p:cNvPr>
          <p:cNvSpPr>
            <a:spLocks noGrp="1"/>
          </p:cNvSpPr>
          <p:nvPr>
            <p:ph type="dt" sz="half" idx="10"/>
          </p:nvPr>
        </p:nvSpPr>
        <p:spPr>
          <a:xfrm>
            <a:off x="8459868" y="6492875"/>
            <a:ext cx="684132" cy="365125"/>
          </a:xfrm>
        </p:spPr>
        <p:txBody>
          <a:bodyPr/>
          <a:lstStyle/>
          <a:p>
            <a:fld id="{596DF032-8A46-43A1-B3B6-88DC75D45D81}" type="datetime1">
              <a:rPr lang="en-US" smtClean="0"/>
              <a:t>9/7/2017</a:t>
            </a:fld>
            <a:endParaRPr lang="en-US" dirty="0"/>
          </a:p>
        </p:txBody>
      </p:sp>
    </p:spTree>
    <p:extLst>
      <p:ext uri="{BB962C8B-B14F-4D97-AF65-F5344CB8AC3E}">
        <p14:creationId xmlns:p14="http://schemas.microsoft.com/office/powerpoint/2010/main" val="16089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noAutofit/>
          </a:bodyPr>
          <a:lstStyle/>
          <a:p>
            <a:r>
              <a:rPr lang="en-US" sz="4000" dirty="0"/>
              <a:t>Next Steps</a:t>
            </a:r>
          </a:p>
        </p:txBody>
      </p:sp>
      <p:sp>
        <p:nvSpPr>
          <p:cNvPr id="3" name="Content Placeholder 2"/>
          <p:cNvSpPr>
            <a:spLocks noGrp="1"/>
          </p:cNvSpPr>
          <p:nvPr>
            <p:ph idx="1"/>
          </p:nvPr>
        </p:nvSpPr>
        <p:spPr>
          <a:xfrm>
            <a:off x="609599" y="1600200"/>
            <a:ext cx="8077201" cy="3880773"/>
          </a:xfrm>
        </p:spPr>
        <p:txBody>
          <a:bodyPr>
            <a:normAutofit/>
          </a:bodyPr>
          <a:lstStyle/>
          <a:p>
            <a:pPr marL="0" indent="0">
              <a:buNone/>
            </a:pPr>
            <a:r>
              <a:rPr lang="en-US" sz="2800" i="1" dirty="0">
                <a:solidFill>
                  <a:srgbClr val="FF0000"/>
                </a:solidFill>
                <a:latin typeface="+mj-lt"/>
              </a:rPr>
              <a:t>[Modify based on where jurisdiction is in the process]</a:t>
            </a:r>
          </a:p>
          <a:p>
            <a:r>
              <a:rPr lang="en-US" sz="2800" dirty="0">
                <a:latin typeface="+mj-lt"/>
              </a:rPr>
              <a:t>Engage Stakeholders </a:t>
            </a:r>
          </a:p>
          <a:p>
            <a:r>
              <a:rPr lang="en-US" sz="2800" dirty="0">
                <a:latin typeface="+mj-lt"/>
              </a:rPr>
              <a:t>Adoption by Council or Board</a:t>
            </a:r>
          </a:p>
          <a:p>
            <a:r>
              <a:rPr lang="en-US" sz="2800" dirty="0">
                <a:latin typeface="+mj-lt"/>
              </a:rPr>
              <a:t>Submit application to the California Energy Commission for approval (60-90 days)</a:t>
            </a:r>
          </a:p>
          <a:p>
            <a:r>
              <a:rPr lang="en-US" sz="2800" dirty="0">
                <a:latin typeface="+mj-lt"/>
              </a:rPr>
              <a:t>Notices to Developers and Contractors</a:t>
            </a:r>
          </a:p>
        </p:txBody>
      </p:sp>
      <p:sp>
        <p:nvSpPr>
          <p:cNvPr id="4" name="Date Placeholder 3">
            <a:extLst>
              <a:ext uri="{FF2B5EF4-FFF2-40B4-BE49-F238E27FC236}">
                <a16:creationId xmlns:a16="http://schemas.microsoft.com/office/drawing/2014/main" id="{D2732209-0460-4570-8D71-0D95F66DF72A}"/>
              </a:ext>
            </a:extLst>
          </p:cNvPr>
          <p:cNvSpPr>
            <a:spLocks noGrp="1"/>
          </p:cNvSpPr>
          <p:nvPr>
            <p:ph type="dt" sz="half" idx="10"/>
          </p:nvPr>
        </p:nvSpPr>
        <p:spPr>
          <a:xfrm>
            <a:off x="8344734" y="6483350"/>
            <a:ext cx="684132" cy="365125"/>
          </a:xfrm>
        </p:spPr>
        <p:txBody>
          <a:bodyPr/>
          <a:lstStyle/>
          <a:p>
            <a:fld id="{2F423DFF-DA3D-4A8B-B356-EDDB341C6572}" type="datetime1">
              <a:rPr lang="en-US" smtClean="0"/>
              <a:t>9/7/2017</a:t>
            </a:fld>
            <a:endParaRPr lang="en-US" dirty="0"/>
          </a:p>
        </p:txBody>
      </p:sp>
    </p:spTree>
    <p:extLst>
      <p:ext uri="{BB962C8B-B14F-4D97-AF65-F5344CB8AC3E}">
        <p14:creationId xmlns:p14="http://schemas.microsoft.com/office/powerpoint/2010/main" val="193661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r>
              <a:rPr lang="en-US" dirty="0"/>
              <a:t>Name, Title, Department</a:t>
            </a:r>
          </a:p>
        </p:txBody>
      </p:sp>
      <p:sp>
        <p:nvSpPr>
          <p:cNvPr id="4" name="Date Placeholder 3">
            <a:extLst>
              <a:ext uri="{FF2B5EF4-FFF2-40B4-BE49-F238E27FC236}">
                <a16:creationId xmlns:a16="http://schemas.microsoft.com/office/drawing/2014/main" id="{4E0C02DC-F65E-4440-9A81-73C6EA2CDD9E}"/>
              </a:ext>
            </a:extLst>
          </p:cNvPr>
          <p:cNvSpPr>
            <a:spLocks noGrp="1"/>
          </p:cNvSpPr>
          <p:nvPr>
            <p:ph type="dt" sz="half" idx="10"/>
          </p:nvPr>
        </p:nvSpPr>
        <p:spPr>
          <a:xfrm>
            <a:off x="8450343" y="6492875"/>
            <a:ext cx="684132" cy="365125"/>
          </a:xfrm>
        </p:spPr>
        <p:txBody>
          <a:bodyPr/>
          <a:lstStyle/>
          <a:p>
            <a:fld id="{406A108A-B1A1-4020-BD02-476DB304B866}" type="datetime1">
              <a:rPr lang="en-US" smtClean="0"/>
              <a:t>9/7/2017</a:t>
            </a:fld>
            <a:endParaRPr lang="en-US" dirty="0"/>
          </a:p>
        </p:txBody>
      </p:sp>
    </p:spTree>
    <p:extLst>
      <p:ext uri="{BB962C8B-B14F-4D97-AF65-F5344CB8AC3E}">
        <p14:creationId xmlns:p14="http://schemas.microsoft.com/office/powerpoint/2010/main" val="172727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514035" cy="724786"/>
          </a:xfrm>
        </p:spPr>
        <p:txBody>
          <a:bodyPr/>
          <a:lstStyle/>
          <a:p>
            <a:r>
              <a:rPr lang="en-US" sz="4000" dirty="0"/>
              <a:t>Overview</a:t>
            </a:r>
            <a:endParaRPr lang="en-US" dirty="0"/>
          </a:p>
        </p:txBody>
      </p:sp>
      <p:sp>
        <p:nvSpPr>
          <p:cNvPr id="3" name="Content Placeholder 2"/>
          <p:cNvSpPr>
            <a:spLocks noGrp="1"/>
          </p:cNvSpPr>
          <p:nvPr>
            <p:ph idx="1"/>
          </p:nvPr>
        </p:nvSpPr>
        <p:spPr>
          <a:xfrm>
            <a:off x="990601" y="1600200"/>
            <a:ext cx="6400800" cy="4495800"/>
          </a:xfrm>
        </p:spPr>
        <p:txBody>
          <a:bodyPr>
            <a:normAutofit/>
          </a:bodyPr>
          <a:lstStyle/>
          <a:p>
            <a:pPr eaLnBrk="1" hangingPunct="1">
              <a:spcAft>
                <a:spcPts val="1200"/>
              </a:spcAft>
              <a:buFont typeface="+mj-lt"/>
              <a:buAutoNum type="arabicPeriod"/>
            </a:pPr>
            <a:r>
              <a:rPr lang="en-US" altLang="en-US" sz="2400" dirty="0">
                <a:solidFill>
                  <a:schemeClr val="tx1">
                    <a:lumMod val="65000"/>
                    <a:lumOff val="35000"/>
                  </a:schemeClr>
                </a:solidFill>
                <a:latin typeface="+mj-lt"/>
              </a:rPr>
              <a:t>Why Rooftop Solar Photovoltaic (PV) </a:t>
            </a:r>
          </a:p>
          <a:p>
            <a:pPr eaLnBrk="1" hangingPunct="1">
              <a:spcAft>
                <a:spcPts val="1200"/>
              </a:spcAft>
              <a:buFont typeface="+mj-lt"/>
              <a:buAutoNum type="arabicPeriod"/>
            </a:pPr>
            <a:r>
              <a:rPr lang="en-US" altLang="en-US" sz="2400" dirty="0">
                <a:solidFill>
                  <a:schemeClr val="tx1">
                    <a:lumMod val="65000"/>
                    <a:lumOff val="35000"/>
                  </a:schemeClr>
                </a:solidFill>
                <a:latin typeface="+mj-lt"/>
              </a:rPr>
              <a:t>Solar Ordinance </a:t>
            </a:r>
          </a:p>
          <a:p>
            <a:pPr lvl="1" indent="-342900">
              <a:spcAft>
                <a:spcPts val="1200"/>
              </a:spcAft>
              <a:buFont typeface="+mj-lt"/>
              <a:buAutoNum type="alphaLcPeriod"/>
            </a:pPr>
            <a:r>
              <a:rPr lang="en-US" altLang="en-US" sz="2400" dirty="0">
                <a:solidFill>
                  <a:schemeClr val="tx1">
                    <a:lumMod val="65000"/>
                    <a:lumOff val="35000"/>
                  </a:schemeClr>
                </a:solidFill>
                <a:latin typeface="+mj-lt"/>
              </a:rPr>
              <a:t>Requirements</a:t>
            </a:r>
          </a:p>
          <a:p>
            <a:pPr lvl="1" indent="-342900">
              <a:spcAft>
                <a:spcPts val="1200"/>
              </a:spcAft>
              <a:buFont typeface="+mj-lt"/>
              <a:buAutoNum type="alphaLcPeriod"/>
            </a:pPr>
            <a:r>
              <a:rPr lang="en-US" altLang="en-US" sz="2400" dirty="0">
                <a:solidFill>
                  <a:schemeClr val="tx1">
                    <a:lumMod val="65000"/>
                    <a:lumOff val="35000"/>
                  </a:schemeClr>
                </a:solidFill>
                <a:latin typeface="+mj-lt"/>
              </a:rPr>
              <a:t>Compliance Methods</a:t>
            </a:r>
          </a:p>
          <a:p>
            <a:pPr lvl="1" indent="-342900">
              <a:spcAft>
                <a:spcPts val="1200"/>
              </a:spcAft>
              <a:buFont typeface="+mj-lt"/>
              <a:buAutoNum type="alphaLcPeriod"/>
            </a:pPr>
            <a:r>
              <a:rPr lang="en-US" altLang="en-US" sz="2400" dirty="0">
                <a:solidFill>
                  <a:schemeClr val="tx1">
                    <a:lumMod val="65000"/>
                    <a:lumOff val="35000"/>
                  </a:schemeClr>
                </a:solidFill>
                <a:latin typeface="+mj-lt"/>
              </a:rPr>
              <a:t>Benefits and Resources</a:t>
            </a:r>
          </a:p>
          <a:p>
            <a:pPr marL="514350" indent="-514350">
              <a:spcAft>
                <a:spcPts val="1200"/>
              </a:spcAft>
              <a:buFont typeface="+mj-lt"/>
              <a:buAutoNum type="arabicPeriod"/>
            </a:pPr>
            <a:r>
              <a:rPr lang="en-US" altLang="en-US" sz="2400" dirty="0">
                <a:solidFill>
                  <a:schemeClr val="tx1">
                    <a:lumMod val="65000"/>
                    <a:lumOff val="35000"/>
                  </a:schemeClr>
                </a:solidFill>
                <a:latin typeface="+mj-lt"/>
              </a:rPr>
              <a:t>Next Steps</a:t>
            </a:r>
          </a:p>
          <a:p>
            <a:pPr>
              <a:spcAft>
                <a:spcPts val="1200"/>
              </a:spcAft>
              <a:buFont typeface="+mj-lt"/>
              <a:buAutoNum type="arabicPeriod"/>
            </a:pPr>
            <a:endParaRPr lang="en-US" altLang="en-US" dirty="0"/>
          </a:p>
        </p:txBody>
      </p:sp>
      <p:sp>
        <p:nvSpPr>
          <p:cNvPr id="4" name="Date Placeholder 3">
            <a:extLst>
              <a:ext uri="{FF2B5EF4-FFF2-40B4-BE49-F238E27FC236}">
                <a16:creationId xmlns:a16="http://schemas.microsoft.com/office/drawing/2014/main" id="{65FC675C-A930-48B5-A8FD-B0F920821D0B}"/>
              </a:ext>
            </a:extLst>
          </p:cNvPr>
          <p:cNvSpPr>
            <a:spLocks noGrp="1"/>
          </p:cNvSpPr>
          <p:nvPr>
            <p:ph type="dt" sz="half" idx="10"/>
          </p:nvPr>
        </p:nvSpPr>
        <p:spPr>
          <a:xfrm>
            <a:off x="8459868" y="6473825"/>
            <a:ext cx="684132" cy="365125"/>
          </a:xfrm>
        </p:spPr>
        <p:txBody>
          <a:bodyPr/>
          <a:lstStyle/>
          <a:p>
            <a:fld id="{D0DC0E77-AF08-4197-9DAD-861D1AD4F779}" type="datetime1">
              <a:rPr lang="en-US" smtClean="0"/>
              <a:t>9/7/2017</a:t>
            </a:fld>
            <a:endParaRPr lang="en-US" dirty="0"/>
          </a:p>
        </p:txBody>
      </p:sp>
    </p:spTree>
    <p:extLst>
      <p:ext uri="{BB962C8B-B14F-4D97-AF65-F5344CB8AC3E}">
        <p14:creationId xmlns:p14="http://schemas.microsoft.com/office/powerpoint/2010/main" val="284648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428" y="449727"/>
            <a:ext cx="7514035" cy="833525"/>
          </a:xfrm>
        </p:spPr>
        <p:txBody>
          <a:bodyPr>
            <a:normAutofit/>
          </a:bodyPr>
          <a:lstStyle/>
          <a:p>
            <a:r>
              <a:rPr lang="en-US" sz="4000" dirty="0"/>
              <a:t>Why Rooftop Solar PV?</a:t>
            </a:r>
          </a:p>
        </p:txBody>
      </p:sp>
      <p:sp>
        <p:nvSpPr>
          <p:cNvPr id="3" name="Content Placeholder 2"/>
          <p:cNvSpPr>
            <a:spLocks noGrp="1"/>
          </p:cNvSpPr>
          <p:nvPr>
            <p:ph idx="1"/>
          </p:nvPr>
        </p:nvSpPr>
        <p:spPr/>
        <p:txBody>
          <a:bodyPr/>
          <a:lstStyle/>
          <a:p>
            <a:pPr eaLnBrk="1" hangingPunct="1"/>
            <a:endParaRPr lang="en-US" altLang="en-US" dirty="0">
              <a:latin typeface="+mj-lt"/>
            </a:endParaRPr>
          </a:p>
          <a:p>
            <a:endParaRPr lang="en-US" dirty="0"/>
          </a:p>
        </p:txBody>
      </p:sp>
      <p:grpSp>
        <p:nvGrpSpPr>
          <p:cNvPr id="4" name="Group 3"/>
          <p:cNvGrpSpPr/>
          <p:nvPr/>
        </p:nvGrpSpPr>
        <p:grpSpPr>
          <a:xfrm>
            <a:off x="533400" y="1676400"/>
            <a:ext cx="7188268" cy="4495800"/>
            <a:chOff x="481186" y="1295400"/>
            <a:chExt cx="7799214" cy="4800600"/>
          </a:xfrm>
          <a:solidFill>
            <a:schemeClr val="bg1"/>
          </a:solidFill>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105400"/>
              <a:ext cx="7594600" cy="990600"/>
            </a:xfrm>
            <a:prstGeom prst="rect">
              <a:avLst/>
            </a:prstGeom>
            <a:grpFill/>
          </p:spPr>
        </p:pic>
        <p:sp>
          <p:nvSpPr>
            <p:cNvPr id="6" name="Rectangle 5"/>
            <p:cNvSpPr/>
            <p:nvPr/>
          </p:nvSpPr>
          <p:spPr>
            <a:xfrm rot="21295486">
              <a:off x="1094940" y="1295400"/>
              <a:ext cx="4572000" cy="1477328"/>
            </a:xfrm>
            <a:prstGeom prst="rect">
              <a:avLst/>
            </a:prstGeom>
            <a:grpFill/>
          </p:spPr>
          <p:txBody>
            <a:bodyPr>
              <a:spAutoFit/>
            </a:bodyPr>
            <a:lstStyle/>
            <a:p>
              <a:r>
                <a:rPr lang="en-US" b="1" dirty="0">
                  <a:solidFill>
                    <a:srgbClr val="0A0A0A"/>
                  </a:solidFill>
                  <a:latin typeface="Fira Sans Condensed"/>
                </a:rPr>
                <a:t>Solar Briefly Topped 50% of California Electricity in March, Driving Rates Below Zero</a:t>
              </a:r>
            </a:p>
            <a:p>
              <a:r>
                <a:rPr lang="en-US" dirty="0">
                  <a:solidFill>
                    <a:srgbClr val="1BAAE1"/>
                  </a:solidFill>
                  <a:latin typeface="Roboto Condensed"/>
                  <a:hlinkClick r:id="rId5"/>
                </a:rPr>
                <a:t>David Z. Morris</a:t>
              </a:r>
              <a:endParaRPr lang="en-US" dirty="0">
                <a:solidFill>
                  <a:srgbClr val="0A0A0A"/>
                </a:solidFill>
                <a:latin typeface="Helvetica Neue"/>
              </a:endParaRPr>
            </a:p>
            <a:p>
              <a:r>
                <a:rPr lang="en-US" dirty="0">
                  <a:solidFill>
                    <a:srgbClr val="4A4A4A"/>
                  </a:solidFill>
                  <a:latin typeface="Roboto Condensed"/>
                </a:rPr>
                <a:t>Apr 08, 2017</a:t>
              </a:r>
              <a:endParaRPr lang="en-US" b="0" i="0" dirty="0">
                <a:solidFill>
                  <a:srgbClr val="4A4A4A"/>
                </a:solidFill>
                <a:effectLst/>
                <a:latin typeface="Roboto Condensed"/>
              </a:endParaRPr>
            </a:p>
          </p:txBody>
        </p:sp>
        <p:grpSp>
          <p:nvGrpSpPr>
            <p:cNvPr id="7" name="Group 6"/>
            <p:cNvGrpSpPr/>
            <p:nvPr/>
          </p:nvGrpSpPr>
          <p:grpSpPr>
            <a:xfrm>
              <a:off x="3804721" y="2066017"/>
              <a:ext cx="4418097" cy="1143315"/>
              <a:chOff x="3433433" y="2951897"/>
              <a:chExt cx="4418097" cy="1143315"/>
            </a:xfrm>
            <a:grpFill/>
          </p:grpSpPr>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08130" y="2951897"/>
                <a:ext cx="4343400" cy="658544"/>
              </a:xfrm>
              <a:prstGeom prst="rect">
                <a:avLst/>
              </a:prstGeom>
              <a:grpFill/>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33433" y="3578065"/>
                <a:ext cx="1444234" cy="517147"/>
              </a:xfrm>
              <a:prstGeom prst="rect">
                <a:avLst/>
              </a:prstGeom>
              <a:grpFill/>
            </p:spPr>
          </p:pic>
        </p:grpSp>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81186" y="3303520"/>
              <a:ext cx="5499011" cy="1573469"/>
            </a:xfrm>
            <a:prstGeom prst="rect">
              <a:avLst/>
            </a:prstGeom>
            <a:grpFill/>
          </p:spPr>
        </p:pic>
      </p:grpSp>
      <p:sp>
        <p:nvSpPr>
          <p:cNvPr id="11" name="Date Placeholder 10">
            <a:extLst>
              <a:ext uri="{FF2B5EF4-FFF2-40B4-BE49-F238E27FC236}">
                <a16:creationId xmlns:a16="http://schemas.microsoft.com/office/drawing/2014/main" id="{0012EA1C-67DE-4998-A3C7-B924B314CA3A}"/>
              </a:ext>
            </a:extLst>
          </p:cNvPr>
          <p:cNvSpPr>
            <a:spLocks noGrp="1"/>
          </p:cNvSpPr>
          <p:nvPr>
            <p:ph type="dt" sz="half" idx="10"/>
          </p:nvPr>
        </p:nvSpPr>
        <p:spPr>
          <a:xfrm>
            <a:off x="8305800" y="6476338"/>
            <a:ext cx="684132" cy="365125"/>
          </a:xfrm>
        </p:spPr>
        <p:txBody>
          <a:bodyPr/>
          <a:lstStyle/>
          <a:p>
            <a:fld id="{C025C51E-8508-4F14-8485-66EE3F8D6E62}" type="datetime1">
              <a:rPr lang="en-US" smtClean="0"/>
              <a:t>9/7/2017</a:t>
            </a:fld>
            <a:endParaRPr lang="en-US" dirty="0"/>
          </a:p>
        </p:txBody>
      </p:sp>
    </p:spTree>
    <p:extLst>
      <p:ext uri="{BB962C8B-B14F-4D97-AF65-F5344CB8AC3E}">
        <p14:creationId xmlns:p14="http://schemas.microsoft.com/office/powerpoint/2010/main" val="345497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p:cNvPicPr>
            <a:picLocks noGrp="1"/>
          </p:cNvPicPr>
          <p:nvPr>
            <p:ph idx="1"/>
          </p:nvPr>
        </p:nvPicPr>
        <p:blipFill>
          <a:blip r:embed="rId3"/>
          <a:srcRect/>
          <a:stretch>
            <a:fillRect/>
          </a:stretch>
        </p:blipFill>
        <p:spPr bwMode="auto">
          <a:xfrm>
            <a:off x="457200" y="990600"/>
            <a:ext cx="7924800" cy="5562600"/>
          </a:xfrm>
          <a:prstGeom prst="rect">
            <a:avLst/>
          </a:prstGeom>
          <a:noFill/>
          <a:ln w="9525">
            <a:noFill/>
            <a:miter lim="800000"/>
            <a:headEnd/>
            <a:tailEnd/>
          </a:ln>
          <a:effectLst>
            <a:softEdge rad="0"/>
          </a:effectLst>
        </p:spPr>
      </p:pic>
      <p:sp>
        <p:nvSpPr>
          <p:cNvPr id="3" name="Title 1"/>
          <p:cNvSpPr txBox="1">
            <a:spLocks/>
          </p:cNvSpPr>
          <p:nvPr/>
        </p:nvSpPr>
        <p:spPr bwMode="auto">
          <a:xfrm>
            <a:off x="457200" y="6968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lumMod val="50000"/>
                  </a:schemeClr>
                </a:solidFill>
                <a:effectLst/>
                <a:uLnTx/>
                <a:uFillTx/>
                <a:ea typeface="+mj-ea"/>
                <a:cs typeface="+mj-cs"/>
              </a:rPr>
              <a:t>Solar is Mainstream</a:t>
            </a:r>
          </a:p>
        </p:txBody>
      </p:sp>
      <p:sp>
        <p:nvSpPr>
          <p:cNvPr id="2" name="Date Placeholder 1">
            <a:extLst>
              <a:ext uri="{FF2B5EF4-FFF2-40B4-BE49-F238E27FC236}">
                <a16:creationId xmlns:a16="http://schemas.microsoft.com/office/drawing/2014/main" id="{B92ABB89-7F2F-4C1B-B52B-135A4B5FA1D1}"/>
              </a:ext>
            </a:extLst>
          </p:cNvPr>
          <p:cNvSpPr>
            <a:spLocks noGrp="1"/>
          </p:cNvSpPr>
          <p:nvPr>
            <p:ph type="dt" sz="half" idx="10"/>
          </p:nvPr>
        </p:nvSpPr>
        <p:spPr>
          <a:xfrm>
            <a:off x="8450343" y="6464300"/>
            <a:ext cx="684132" cy="365125"/>
          </a:xfrm>
        </p:spPr>
        <p:txBody>
          <a:bodyPr/>
          <a:lstStyle/>
          <a:p>
            <a:fld id="{D5D43416-1E62-41B4-8FDC-20B5DBE46FE2}" type="datetime1">
              <a:rPr lang="en-US" smtClean="0"/>
              <a:t>9/7/2017</a:t>
            </a:fld>
            <a:endParaRPr lang="en-US" dirty="0"/>
          </a:p>
        </p:txBody>
      </p:sp>
    </p:spTree>
    <p:extLst>
      <p:ext uri="{BB962C8B-B14F-4D97-AF65-F5344CB8AC3E}">
        <p14:creationId xmlns:p14="http://schemas.microsoft.com/office/powerpoint/2010/main" val="305092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571" y="381000"/>
            <a:ext cx="8202080" cy="685800"/>
          </a:xfrm>
          <a:noFill/>
        </p:spPr>
        <p:txBody>
          <a:bodyPr>
            <a:noAutofit/>
          </a:bodyPr>
          <a:lstStyle/>
          <a:p>
            <a:r>
              <a:rPr lang="en-US" sz="4000" dirty="0"/>
              <a:t>Alignment with State &amp; Regional Goals</a:t>
            </a:r>
          </a:p>
        </p:txBody>
      </p:sp>
      <p:pic>
        <p:nvPicPr>
          <p:cNvPr id="2052" name="Picture 4" descr="Image result for california brown energy goa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2963" y="4282693"/>
            <a:ext cx="4244218" cy="2209800"/>
          </a:xfrm>
          <a:prstGeom prst="rect">
            <a:avLst/>
          </a:prstGeom>
          <a:solidFill>
            <a:schemeClr val="bg1">
              <a:lumMod val="85000"/>
              <a:alpha val="47000"/>
            </a:schemeClr>
          </a:solidFill>
          <a:effectLst>
            <a:outerShdw blurRad="50800" dist="50800" dir="5400000" algn="ctr" rotWithShape="0">
              <a:schemeClr val="bg1"/>
            </a:outerShdw>
          </a:effectLst>
        </p:spPr>
      </p:pic>
      <p:sp>
        <p:nvSpPr>
          <p:cNvPr id="4" name="TextBox 3"/>
          <p:cNvSpPr txBox="1"/>
          <p:nvPr/>
        </p:nvSpPr>
        <p:spPr>
          <a:xfrm>
            <a:off x="3048000" y="2364223"/>
            <a:ext cx="4969181" cy="1569660"/>
          </a:xfrm>
          <a:prstGeom prst="rect">
            <a:avLst/>
          </a:prstGeom>
          <a:noFill/>
        </p:spPr>
        <p:txBody>
          <a:bodyPr wrap="square" rtlCol="0">
            <a:spAutoFit/>
          </a:bodyPr>
          <a:lstStyle/>
          <a:p>
            <a:pPr>
              <a:defRPr/>
            </a:pPr>
            <a:r>
              <a:rPr lang="en-US" sz="2400" u="sng" dirty="0">
                <a:solidFill>
                  <a:schemeClr val="tx1">
                    <a:lumMod val="65000"/>
                    <a:lumOff val="35000"/>
                  </a:schemeClr>
                </a:solidFill>
                <a:latin typeface="+mj-lt"/>
              </a:rPr>
              <a:t>Zero Net Energy (ZNE) Requirements:</a:t>
            </a:r>
          </a:p>
          <a:p>
            <a:pPr>
              <a:defRPr/>
            </a:pPr>
            <a:r>
              <a:rPr lang="en-US" sz="2400" dirty="0">
                <a:solidFill>
                  <a:schemeClr val="tx1">
                    <a:lumMod val="65000"/>
                    <a:lumOff val="35000"/>
                  </a:schemeClr>
                </a:solidFill>
                <a:latin typeface="+mj-lt"/>
              </a:rPr>
              <a:t>For all new residential by 2020; all new commercial &amp; 50% existing commercial by 2030</a:t>
            </a:r>
          </a:p>
        </p:txBody>
      </p:sp>
      <p:sp>
        <p:nvSpPr>
          <p:cNvPr id="7" name="Rectangle 6"/>
          <p:cNvSpPr/>
          <p:nvPr/>
        </p:nvSpPr>
        <p:spPr>
          <a:xfrm>
            <a:off x="459408" y="1280239"/>
            <a:ext cx="8629269" cy="830997"/>
          </a:xfrm>
          <a:prstGeom prst="rect">
            <a:avLst/>
          </a:prstGeom>
        </p:spPr>
        <p:txBody>
          <a:bodyPr wrap="square">
            <a:spAutoFit/>
          </a:bodyPr>
          <a:lstStyle/>
          <a:p>
            <a:pPr>
              <a:defRPr/>
            </a:pPr>
            <a:r>
              <a:rPr lang="en-US" sz="2400" u="sng" dirty="0">
                <a:solidFill>
                  <a:schemeClr val="tx1">
                    <a:lumMod val="65000"/>
                    <a:lumOff val="35000"/>
                  </a:schemeClr>
                </a:solidFill>
                <a:latin typeface="+mj-lt"/>
              </a:rPr>
              <a:t>GHG Reduction</a:t>
            </a:r>
            <a:r>
              <a:rPr lang="en-US" sz="2400" dirty="0">
                <a:solidFill>
                  <a:schemeClr val="tx1">
                    <a:lumMod val="65000"/>
                    <a:lumOff val="35000"/>
                  </a:schemeClr>
                </a:solidFill>
                <a:latin typeface="+mj-lt"/>
              </a:rPr>
              <a:t>: 40% below 1990 levels by 2030 &amp; 80% below 1990 levels by 2050</a:t>
            </a:r>
            <a:endParaRPr lang="en-US" altLang="en-US" sz="2400" dirty="0">
              <a:solidFill>
                <a:schemeClr val="tx1">
                  <a:lumMod val="65000"/>
                  <a:lumOff val="35000"/>
                </a:schemeClr>
              </a:solidFill>
              <a:latin typeface="+mj-lt"/>
            </a:endParaRPr>
          </a:p>
        </p:txBody>
      </p:sp>
      <p:sp>
        <p:nvSpPr>
          <p:cNvPr id="8" name="AutoShape 2" descr="Image result for baaqmd clean air plan ghg reduction go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stretch>
            <a:fillRect/>
          </a:stretch>
        </p:blipFill>
        <p:spPr>
          <a:xfrm>
            <a:off x="459408" y="2405571"/>
            <a:ext cx="2436191" cy="2579496"/>
          </a:xfrm>
          <a:prstGeom prst="rect">
            <a:avLst/>
          </a:prstGeom>
        </p:spPr>
      </p:pic>
      <p:sp>
        <p:nvSpPr>
          <p:cNvPr id="3" name="Date Placeholder 2">
            <a:extLst>
              <a:ext uri="{FF2B5EF4-FFF2-40B4-BE49-F238E27FC236}">
                <a16:creationId xmlns:a16="http://schemas.microsoft.com/office/drawing/2014/main" id="{355445E8-6FA8-4BB5-85E6-E4BFEAC47E81}"/>
              </a:ext>
            </a:extLst>
          </p:cNvPr>
          <p:cNvSpPr>
            <a:spLocks noGrp="1"/>
          </p:cNvSpPr>
          <p:nvPr>
            <p:ph type="dt" sz="half" idx="10"/>
          </p:nvPr>
        </p:nvSpPr>
        <p:spPr>
          <a:xfrm>
            <a:off x="8406045" y="6400800"/>
            <a:ext cx="684132" cy="365125"/>
          </a:xfrm>
        </p:spPr>
        <p:txBody>
          <a:bodyPr/>
          <a:lstStyle/>
          <a:p>
            <a:fld id="{04AC6401-A32B-4690-B287-34DBC1F84FAA}" type="datetime1">
              <a:rPr lang="en-US" smtClean="0"/>
              <a:t>9/7/2017</a:t>
            </a:fld>
            <a:endParaRPr lang="en-US" dirty="0"/>
          </a:p>
        </p:txBody>
      </p:sp>
    </p:spTree>
    <p:extLst>
      <p:ext uri="{BB962C8B-B14F-4D97-AF65-F5344CB8AC3E}">
        <p14:creationId xmlns:p14="http://schemas.microsoft.com/office/powerpoint/2010/main" val="48652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Alignment with Local Goals</a:t>
            </a:r>
          </a:p>
        </p:txBody>
      </p:sp>
      <p:sp>
        <p:nvSpPr>
          <p:cNvPr id="3" name="Content Placeholder 2"/>
          <p:cNvSpPr>
            <a:spLocks noGrp="1"/>
          </p:cNvSpPr>
          <p:nvPr>
            <p:ph idx="1"/>
          </p:nvPr>
        </p:nvSpPr>
        <p:spPr/>
        <p:txBody>
          <a:bodyPr/>
          <a:lstStyle/>
          <a:p>
            <a:r>
              <a:rPr lang="en-US" dirty="0">
                <a:solidFill>
                  <a:srgbClr val="FF0000"/>
                </a:solidFill>
              </a:rPr>
              <a:t>Reference local climate action plan goals if appropriate</a:t>
            </a:r>
          </a:p>
        </p:txBody>
      </p:sp>
      <p:sp>
        <p:nvSpPr>
          <p:cNvPr id="4" name="Date Placeholder 3">
            <a:extLst>
              <a:ext uri="{FF2B5EF4-FFF2-40B4-BE49-F238E27FC236}">
                <a16:creationId xmlns:a16="http://schemas.microsoft.com/office/drawing/2014/main" id="{9CF2D979-59D3-403C-9E28-4E6BD6324280}"/>
              </a:ext>
            </a:extLst>
          </p:cNvPr>
          <p:cNvSpPr>
            <a:spLocks noGrp="1"/>
          </p:cNvSpPr>
          <p:nvPr>
            <p:ph type="dt" sz="half" idx="10"/>
          </p:nvPr>
        </p:nvSpPr>
        <p:spPr>
          <a:xfrm>
            <a:off x="8459868" y="6492875"/>
            <a:ext cx="684132" cy="365125"/>
          </a:xfrm>
        </p:spPr>
        <p:txBody>
          <a:bodyPr/>
          <a:lstStyle/>
          <a:p>
            <a:fld id="{BC9B4BBD-F287-426A-BFE1-F8B81AE126A0}" type="datetime1">
              <a:rPr lang="en-US" smtClean="0"/>
              <a:t>9/7/2017</a:t>
            </a:fld>
            <a:endParaRPr lang="en-US" dirty="0"/>
          </a:p>
        </p:txBody>
      </p:sp>
    </p:spTree>
    <p:extLst>
      <p:ext uri="{BB962C8B-B14F-4D97-AF65-F5344CB8AC3E}">
        <p14:creationId xmlns:p14="http://schemas.microsoft.com/office/powerpoint/2010/main" val="36011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990600"/>
          </a:xfrm>
        </p:spPr>
        <p:txBody>
          <a:bodyPr>
            <a:normAutofit/>
          </a:bodyPr>
          <a:lstStyle/>
          <a:p>
            <a:r>
              <a:rPr lang="en-US" sz="4000" dirty="0"/>
              <a:t>Benefits of Solar PV Ordinance</a:t>
            </a:r>
          </a:p>
        </p:txBody>
      </p:sp>
      <p:sp>
        <p:nvSpPr>
          <p:cNvPr id="3" name="Content Placeholder 2"/>
          <p:cNvSpPr>
            <a:spLocks noGrp="1"/>
          </p:cNvSpPr>
          <p:nvPr>
            <p:ph idx="1"/>
          </p:nvPr>
        </p:nvSpPr>
        <p:spPr>
          <a:xfrm>
            <a:off x="594730" y="1600200"/>
            <a:ext cx="7025270" cy="4267200"/>
          </a:xfrm>
        </p:spPr>
        <p:txBody>
          <a:bodyPr>
            <a:normAutofit/>
          </a:bodyPr>
          <a:lstStyle/>
          <a:p>
            <a:r>
              <a:rPr lang="en-US" sz="2400" dirty="0">
                <a:solidFill>
                  <a:schemeClr val="tx1">
                    <a:lumMod val="65000"/>
                    <a:lumOff val="35000"/>
                  </a:schemeClr>
                </a:solidFill>
              </a:rPr>
              <a:t>Long-term decrease in operating costs</a:t>
            </a:r>
          </a:p>
          <a:p>
            <a:r>
              <a:rPr lang="en-US" sz="2400" dirty="0">
                <a:solidFill>
                  <a:schemeClr val="tx1">
                    <a:lumMod val="65000"/>
                    <a:lumOff val="35000"/>
                  </a:schemeClr>
                </a:solidFill>
              </a:rPr>
              <a:t>15-year simple payback for owners</a:t>
            </a:r>
          </a:p>
          <a:p>
            <a:r>
              <a:rPr lang="en-US" sz="2400" dirty="0">
                <a:solidFill>
                  <a:schemeClr val="tx1">
                    <a:lumMod val="65000"/>
                    <a:lumOff val="35000"/>
                  </a:schemeClr>
                </a:solidFill>
              </a:rPr>
              <a:t>First year utility bill savings of </a:t>
            </a:r>
            <a:r>
              <a:rPr lang="en-US" sz="2400" dirty="0">
                <a:solidFill>
                  <a:schemeClr val="accent5"/>
                </a:solidFill>
              </a:rPr>
              <a:t>$XX </a:t>
            </a:r>
            <a:r>
              <a:rPr lang="en-US" sz="2400" dirty="0">
                <a:solidFill>
                  <a:schemeClr val="tx1">
                    <a:lumMod val="65000"/>
                    <a:lumOff val="35000"/>
                  </a:schemeClr>
                </a:solidFill>
              </a:rPr>
              <a:t>per single-family unit and </a:t>
            </a:r>
            <a:r>
              <a:rPr lang="en-US" sz="2400" dirty="0">
                <a:solidFill>
                  <a:schemeClr val="accent5"/>
                </a:solidFill>
              </a:rPr>
              <a:t>$YY </a:t>
            </a:r>
            <a:r>
              <a:rPr lang="en-US" sz="2400" dirty="0">
                <a:solidFill>
                  <a:schemeClr val="tx1">
                    <a:lumMod val="65000"/>
                    <a:lumOff val="35000"/>
                  </a:schemeClr>
                </a:solidFill>
              </a:rPr>
              <a:t>per multifamily unit</a:t>
            </a:r>
          </a:p>
          <a:p>
            <a:r>
              <a:rPr lang="en-US" sz="2400" dirty="0">
                <a:solidFill>
                  <a:schemeClr val="accent5"/>
                </a:solidFill>
              </a:rPr>
              <a:t>ZZ% </a:t>
            </a:r>
            <a:r>
              <a:rPr lang="en-US" sz="2400" dirty="0">
                <a:solidFill>
                  <a:schemeClr val="tx1">
                    <a:lumMod val="65000"/>
                    <a:lumOff val="35000"/>
                  </a:schemeClr>
                </a:solidFill>
              </a:rPr>
              <a:t>reduction in greenhouse gas emissions</a:t>
            </a:r>
          </a:p>
          <a:p>
            <a:r>
              <a:rPr lang="en-US" sz="2400" dirty="0">
                <a:solidFill>
                  <a:schemeClr val="tx1">
                    <a:lumMod val="65000"/>
                    <a:lumOff val="35000"/>
                  </a:schemeClr>
                </a:solidFill>
              </a:rPr>
              <a:t>Prepare for new zero-net energy building codes</a:t>
            </a:r>
          </a:p>
          <a:p>
            <a:r>
              <a:rPr lang="en-US" sz="2400" dirty="0">
                <a:solidFill>
                  <a:schemeClr val="tx1">
                    <a:lumMod val="65000"/>
                    <a:lumOff val="35000"/>
                  </a:schemeClr>
                </a:solidFill>
                <a:latin typeface="+mj-lt"/>
              </a:rPr>
              <a:t>Local Resilience</a:t>
            </a:r>
          </a:p>
          <a:p>
            <a:pPr lvl="1"/>
            <a:r>
              <a:rPr lang="en-US" sz="2400" dirty="0">
                <a:solidFill>
                  <a:schemeClr val="tx1">
                    <a:lumMod val="65000"/>
                    <a:lumOff val="35000"/>
                  </a:schemeClr>
                </a:solidFill>
                <a:latin typeface="+mj-lt"/>
              </a:rPr>
              <a:t>Coupled with storage capabilities, PV can power essential systems during outages</a:t>
            </a:r>
          </a:p>
          <a:p>
            <a:pPr lvl="1"/>
            <a:endParaRPr lang="en-US" sz="2400" dirty="0">
              <a:solidFill>
                <a:schemeClr val="tx1">
                  <a:lumMod val="65000"/>
                  <a:lumOff val="35000"/>
                </a:schemeClr>
              </a:solidFill>
              <a:latin typeface="+mj-lt"/>
            </a:endParaRPr>
          </a:p>
          <a:p>
            <a:endParaRPr lang="en-US" sz="2400" dirty="0"/>
          </a:p>
        </p:txBody>
      </p:sp>
      <p:sp>
        <p:nvSpPr>
          <p:cNvPr id="4" name="Date Placeholder 3">
            <a:extLst>
              <a:ext uri="{FF2B5EF4-FFF2-40B4-BE49-F238E27FC236}">
                <a16:creationId xmlns:a16="http://schemas.microsoft.com/office/drawing/2014/main" id="{4C5E3909-2C40-4C9C-8CF3-293157D77523}"/>
              </a:ext>
            </a:extLst>
          </p:cNvPr>
          <p:cNvSpPr>
            <a:spLocks noGrp="1"/>
          </p:cNvSpPr>
          <p:nvPr>
            <p:ph type="dt" sz="half" idx="10"/>
          </p:nvPr>
        </p:nvSpPr>
        <p:spPr>
          <a:xfrm>
            <a:off x="8478918" y="6492875"/>
            <a:ext cx="684132" cy="365125"/>
          </a:xfrm>
        </p:spPr>
        <p:txBody>
          <a:bodyPr/>
          <a:lstStyle/>
          <a:p>
            <a:fld id="{E3A69E12-FBF0-489C-A30D-76286E3811BD}" type="datetime1">
              <a:rPr lang="en-US" smtClean="0"/>
              <a:t>9/7/2017</a:t>
            </a:fld>
            <a:endParaRPr lang="en-US" dirty="0"/>
          </a:p>
        </p:txBody>
      </p:sp>
    </p:spTree>
    <p:extLst>
      <p:ext uri="{BB962C8B-B14F-4D97-AF65-F5344CB8AC3E}">
        <p14:creationId xmlns:p14="http://schemas.microsoft.com/office/powerpoint/2010/main" val="278838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229600" cy="1143000"/>
          </a:xfrm>
        </p:spPr>
        <p:txBody>
          <a:bodyPr>
            <a:normAutofit/>
          </a:bodyPr>
          <a:lstStyle/>
          <a:p>
            <a:pPr eaLnBrk="1" fontAlgn="auto" hangingPunct="1">
              <a:spcAft>
                <a:spcPts val="0"/>
              </a:spcAft>
              <a:defRPr/>
            </a:pPr>
            <a:r>
              <a:rPr lang="en-US" altLang="en-US" sz="4000" dirty="0"/>
              <a:t>Rooftop Solar PV is Cost-Effective</a:t>
            </a:r>
          </a:p>
        </p:txBody>
      </p:sp>
      <p:sp>
        <p:nvSpPr>
          <p:cNvPr id="3" name="Content Placeholder 2"/>
          <p:cNvSpPr>
            <a:spLocks noGrp="1"/>
          </p:cNvSpPr>
          <p:nvPr>
            <p:ph idx="1"/>
          </p:nvPr>
        </p:nvSpPr>
        <p:spPr>
          <a:xfrm>
            <a:off x="457200" y="1371599"/>
            <a:ext cx="4191000" cy="5011221"/>
          </a:xfrm>
        </p:spPr>
        <p:txBody>
          <a:bodyPr rtlCol="0">
            <a:noAutofit/>
          </a:bodyPr>
          <a:lstStyle/>
          <a:p>
            <a:pPr>
              <a:buClr>
                <a:srgbClr val="4A66AC"/>
              </a:buClr>
            </a:pPr>
            <a:r>
              <a:rPr lang="en-US" altLang="en-US" sz="2400" dirty="0">
                <a:solidFill>
                  <a:schemeClr val="tx1">
                    <a:lumMod val="65000"/>
                    <a:lumOff val="35000"/>
                  </a:schemeClr>
                </a:solidFill>
                <a:latin typeface="+mj-lt"/>
              </a:rPr>
              <a:t>Solar PV in new residential development is </a:t>
            </a:r>
            <a:r>
              <a:rPr lang="en-US" altLang="en-US" sz="2400" u="sng" dirty="0">
                <a:solidFill>
                  <a:schemeClr val="tx1">
                    <a:lumMod val="65000"/>
                    <a:lumOff val="35000"/>
                  </a:schemeClr>
                </a:solidFill>
                <a:latin typeface="+mj-lt"/>
              </a:rPr>
              <a:t>feasible</a:t>
            </a:r>
            <a:r>
              <a:rPr lang="en-US" altLang="en-US" sz="2400" dirty="0">
                <a:solidFill>
                  <a:schemeClr val="tx1">
                    <a:lumMod val="65000"/>
                    <a:lumOff val="35000"/>
                  </a:schemeClr>
                </a:solidFill>
                <a:latin typeface="+mj-lt"/>
              </a:rPr>
              <a:t> and </a:t>
            </a:r>
            <a:r>
              <a:rPr lang="en-US" altLang="en-US" sz="2400" u="sng" dirty="0">
                <a:solidFill>
                  <a:schemeClr val="tx1">
                    <a:lumMod val="65000"/>
                    <a:lumOff val="35000"/>
                  </a:schemeClr>
                </a:solidFill>
                <a:latin typeface="+mj-lt"/>
              </a:rPr>
              <a:t>cost-effective</a:t>
            </a:r>
            <a:r>
              <a:rPr lang="en-US" altLang="en-US" sz="2400" dirty="0">
                <a:solidFill>
                  <a:schemeClr val="tx1">
                    <a:lumMod val="65000"/>
                    <a:lumOff val="35000"/>
                  </a:schemeClr>
                </a:solidFill>
                <a:latin typeface="+mj-lt"/>
              </a:rPr>
              <a:t> in all 16 California climate zones. </a:t>
            </a:r>
          </a:p>
          <a:p>
            <a:pPr lvl="0" eaLnBrk="1" hangingPunct="1">
              <a:buClr>
                <a:srgbClr val="4A66AC"/>
              </a:buClr>
            </a:pPr>
            <a:r>
              <a:rPr lang="en-US" altLang="en-US" sz="2400" dirty="0">
                <a:solidFill>
                  <a:schemeClr val="tx1">
                    <a:lumMod val="65000"/>
                    <a:lumOff val="35000"/>
                  </a:schemeClr>
                </a:solidFill>
                <a:latin typeface="+mj-lt"/>
              </a:rPr>
              <a:t>15-year simple payback for users</a:t>
            </a:r>
          </a:p>
        </p:txBody>
      </p:sp>
      <p:grpSp>
        <p:nvGrpSpPr>
          <p:cNvPr id="6" name="Group 5"/>
          <p:cNvGrpSpPr/>
          <p:nvPr/>
        </p:nvGrpSpPr>
        <p:grpSpPr>
          <a:xfrm>
            <a:off x="3814726" y="1302711"/>
            <a:ext cx="4616474" cy="5440509"/>
            <a:chOff x="4289401" y="1066800"/>
            <a:chExt cx="4616474" cy="5440509"/>
          </a:xfrm>
        </p:grpSpPr>
        <p:pic>
          <p:nvPicPr>
            <p:cNvPr id="11268" name="Picture 2" descr="Image result for ca climate zones cec">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066800"/>
              <a:ext cx="372427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l="7033" r="11320" b="16490"/>
            <a:stretch/>
          </p:blipFill>
          <p:spPr>
            <a:xfrm>
              <a:off x="4289401" y="4295112"/>
              <a:ext cx="2057401" cy="2212197"/>
            </a:xfrm>
            <a:prstGeom prst="rect">
              <a:avLst/>
            </a:prstGeom>
            <a:ln>
              <a:solidFill>
                <a:schemeClr val="tx1"/>
              </a:solidFill>
            </a:ln>
          </p:spPr>
        </p:pic>
      </p:grpSp>
      <p:sp>
        <p:nvSpPr>
          <p:cNvPr id="7" name="TextBox 6"/>
          <p:cNvSpPr txBox="1"/>
          <p:nvPr/>
        </p:nvSpPr>
        <p:spPr>
          <a:xfrm>
            <a:off x="835048" y="4267200"/>
            <a:ext cx="2670152" cy="830997"/>
          </a:xfrm>
          <a:prstGeom prst="rect">
            <a:avLst/>
          </a:prstGeom>
          <a:noFill/>
        </p:spPr>
        <p:txBody>
          <a:bodyPr wrap="square" rtlCol="0">
            <a:spAutoFit/>
          </a:bodyPr>
          <a:lstStyle/>
          <a:p>
            <a:r>
              <a:rPr lang="en-US" sz="2400" dirty="0">
                <a:solidFill>
                  <a:schemeClr val="tx1">
                    <a:lumMod val="65000"/>
                    <a:lumOff val="35000"/>
                  </a:schemeClr>
                </a:solidFill>
                <a:latin typeface="+mj-lt"/>
              </a:rPr>
              <a:t>Bay Area Climate Zones: 2, 3, 4, 12</a:t>
            </a:r>
          </a:p>
        </p:txBody>
      </p:sp>
      <p:sp>
        <p:nvSpPr>
          <p:cNvPr id="2" name="Date Placeholder 1">
            <a:extLst>
              <a:ext uri="{FF2B5EF4-FFF2-40B4-BE49-F238E27FC236}">
                <a16:creationId xmlns:a16="http://schemas.microsoft.com/office/drawing/2014/main" id="{F534B787-22E7-400F-B97E-A8B0ECCF4698}"/>
              </a:ext>
            </a:extLst>
          </p:cNvPr>
          <p:cNvSpPr>
            <a:spLocks noGrp="1"/>
          </p:cNvSpPr>
          <p:nvPr>
            <p:ph type="dt" sz="half" idx="10"/>
          </p:nvPr>
        </p:nvSpPr>
        <p:spPr>
          <a:xfrm>
            <a:off x="8459868" y="6445730"/>
            <a:ext cx="684132" cy="365125"/>
          </a:xfrm>
        </p:spPr>
        <p:txBody>
          <a:bodyPr/>
          <a:lstStyle/>
          <a:p>
            <a:fld id="{EB0CA497-51B3-479B-B9EE-776CA0DF5246}" type="datetime1">
              <a:rPr lang="en-US" smtClean="0"/>
              <a:t>9/7/2017</a:t>
            </a:fld>
            <a:endParaRPr lang="en-US" dirty="0"/>
          </a:p>
        </p:txBody>
      </p:sp>
    </p:spTree>
    <p:extLst>
      <p:ext uri="{BB962C8B-B14F-4D97-AF65-F5344CB8AC3E}">
        <p14:creationId xmlns:p14="http://schemas.microsoft.com/office/powerpoint/2010/main" val="384414596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Bay Area Cities that have adopted Solar Ordinances</a:t>
            </a:r>
          </a:p>
        </p:txBody>
      </p:sp>
      <p:sp>
        <p:nvSpPr>
          <p:cNvPr id="3" name="Content Placeholder 2"/>
          <p:cNvSpPr>
            <a:spLocks noGrp="1"/>
          </p:cNvSpPr>
          <p:nvPr>
            <p:ph idx="1"/>
          </p:nvPr>
        </p:nvSpPr>
        <p:spPr>
          <a:noFill/>
        </p:spPr>
        <p:txBody>
          <a:bodyPr>
            <a:noAutofit/>
          </a:bodyPr>
          <a:lstStyle/>
          <a:p>
            <a:pPr marL="457200" indent="-457200">
              <a:buFont typeface="+mj-lt"/>
              <a:buAutoNum type="arabicPeriod"/>
            </a:pPr>
            <a:r>
              <a:rPr lang="en-US" sz="2400" dirty="0">
                <a:latin typeface="+mj-lt"/>
              </a:rPr>
              <a:t>San Francisco</a:t>
            </a:r>
          </a:p>
          <a:p>
            <a:pPr marL="457200" indent="-457200">
              <a:buFont typeface="+mj-lt"/>
              <a:buAutoNum type="arabicPeriod"/>
            </a:pPr>
            <a:r>
              <a:rPr lang="en-US" sz="2400" dirty="0">
                <a:latin typeface="+mj-lt"/>
              </a:rPr>
              <a:t>San Mateo</a:t>
            </a:r>
          </a:p>
          <a:p>
            <a:pPr marL="457200" indent="-457200">
              <a:buFont typeface="+mj-lt"/>
              <a:buAutoNum type="arabicPeriod"/>
            </a:pPr>
            <a:r>
              <a:rPr lang="en-US" sz="2400" dirty="0">
                <a:latin typeface="+mj-lt"/>
              </a:rPr>
              <a:t>Palo Alto</a:t>
            </a:r>
          </a:p>
          <a:p>
            <a:pPr marL="457200" indent="-457200">
              <a:buFont typeface="+mj-lt"/>
              <a:buAutoNum type="arabicPeriod"/>
            </a:pPr>
            <a:r>
              <a:rPr lang="en-US" sz="2400" dirty="0">
                <a:latin typeface="+mj-lt"/>
              </a:rPr>
              <a:t>Fremont</a:t>
            </a:r>
          </a:p>
          <a:p>
            <a:pPr marL="457200" indent="-457200">
              <a:buFont typeface="+mj-lt"/>
              <a:buAutoNum type="arabicPeriod"/>
            </a:pPr>
            <a:r>
              <a:rPr lang="en-US" sz="2400" dirty="0">
                <a:latin typeface="+mj-lt"/>
              </a:rPr>
              <a:t>Brisbane</a:t>
            </a:r>
          </a:p>
          <a:p>
            <a:pPr marL="457200" indent="-457200">
              <a:buFont typeface="+mj-lt"/>
              <a:buAutoNum type="arabicPeriod"/>
            </a:pPr>
            <a:r>
              <a:rPr lang="en-US" sz="2400" dirty="0">
                <a:latin typeface="+mj-lt"/>
              </a:rPr>
              <a:t>Sebastopol</a:t>
            </a:r>
          </a:p>
        </p:txBody>
      </p:sp>
      <p:sp>
        <p:nvSpPr>
          <p:cNvPr id="4" name="Date Placeholder 3">
            <a:extLst>
              <a:ext uri="{FF2B5EF4-FFF2-40B4-BE49-F238E27FC236}">
                <a16:creationId xmlns:a16="http://schemas.microsoft.com/office/drawing/2014/main" id="{B2FC2E1A-1892-45F1-88FE-509DF948709B}"/>
              </a:ext>
            </a:extLst>
          </p:cNvPr>
          <p:cNvSpPr>
            <a:spLocks noGrp="1"/>
          </p:cNvSpPr>
          <p:nvPr>
            <p:ph type="dt" sz="half" idx="10"/>
          </p:nvPr>
        </p:nvSpPr>
        <p:spPr>
          <a:xfrm>
            <a:off x="8478918" y="6492875"/>
            <a:ext cx="684132" cy="365125"/>
          </a:xfrm>
        </p:spPr>
        <p:txBody>
          <a:bodyPr/>
          <a:lstStyle/>
          <a:p>
            <a:fld id="{E295D336-AEBB-46F3-89CE-EDE240DAF20A}" type="datetime1">
              <a:rPr lang="en-US" smtClean="0"/>
              <a:t>9/7/2017</a:t>
            </a:fld>
            <a:endParaRPr lang="en-US" dirty="0"/>
          </a:p>
        </p:txBody>
      </p:sp>
    </p:spTree>
    <p:extLst>
      <p:ext uri="{BB962C8B-B14F-4D97-AF65-F5344CB8AC3E}">
        <p14:creationId xmlns:p14="http://schemas.microsoft.com/office/powerpoint/2010/main" val="3508733383"/>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21286918E16149911EADAC79418E40" ma:contentTypeVersion="6" ma:contentTypeDescription="Create a new document." ma:contentTypeScope="" ma:versionID="9827c8eece22efa6358ca462ea7d1378">
  <xsd:schema xmlns:xsd="http://www.w3.org/2001/XMLSchema" xmlns:xs="http://www.w3.org/2001/XMLSchema" xmlns:p="http://schemas.microsoft.com/office/2006/metadata/properties" xmlns:ns2="c39d0427-23a3-434a-87a3-106c18a58fcc" xmlns:ns3="946de2c9-4276-4617-bb50-e4d722df88af" targetNamespace="http://schemas.microsoft.com/office/2006/metadata/properties" ma:root="true" ma:fieldsID="b640bc5997c1b7c106266e7a48019bff" ns2:_="" ns3:_="">
    <xsd:import namespace="c39d0427-23a3-434a-87a3-106c18a58fcc"/>
    <xsd:import namespace="946de2c9-4276-4617-bb50-e4d722df88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d0427-23a3-434a-87a3-106c18a58f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6de2c9-4276-4617-bb50-e4d722df88a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91467-E31D-4037-B322-327C331B90F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946de2c9-4276-4617-bb50-e4d722df88af"/>
    <ds:schemaRef ds:uri="http://purl.org/dc/elements/1.1/"/>
    <ds:schemaRef ds:uri="http://schemas.microsoft.com/office/2006/metadata/properties"/>
    <ds:schemaRef ds:uri="c39d0427-23a3-434a-87a3-106c18a58fcc"/>
    <ds:schemaRef ds:uri="http://www.w3.org/XML/1998/namespace"/>
    <ds:schemaRef ds:uri="http://purl.org/dc/dcmitype/"/>
  </ds:schemaRefs>
</ds:datastoreItem>
</file>

<file path=customXml/itemProps2.xml><?xml version="1.0" encoding="utf-8"?>
<ds:datastoreItem xmlns:ds="http://schemas.openxmlformats.org/officeDocument/2006/customXml" ds:itemID="{9C2AF454-DA24-4670-90C3-ED9D9E169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d0427-23a3-434a-87a3-106c18a58fcc"/>
    <ds:schemaRef ds:uri="946de2c9-4276-4617-bb50-e4d722df8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FBD407-85C6-4F68-AC7B-13737BE18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23527</TotalTime>
  <Words>2150</Words>
  <Application>Microsoft Office PowerPoint</Application>
  <PresentationFormat>On-screen Show (4:3)</PresentationFormat>
  <Paragraphs>196</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Courier New</vt:lpstr>
      <vt:lpstr>Fira Sans Condensed</vt:lpstr>
      <vt:lpstr>Helvetica Neue</vt:lpstr>
      <vt:lpstr>Roboto Condensed</vt:lpstr>
      <vt:lpstr>Times New Roman</vt:lpstr>
      <vt:lpstr>Wingdings 3</vt:lpstr>
      <vt:lpstr>Facet</vt:lpstr>
      <vt:lpstr>Solar Photovoltaic Ordinance for New Residential Construction</vt:lpstr>
      <vt:lpstr>Overview</vt:lpstr>
      <vt:lpstr>Why Rooftop Solar PV?</vt:lpstr>
      <vt:lpstr>PowerPoint Presentation</vt:lpstr>
      <vt:lpstr>Alignment with State &amp; Regional Goals</vt:lpstr>
      <vt:lpstr>Alignment with Local Goals</vt:lpstr>
      <vt:lpstr>Benefits of Solar PV Ordinance</vt:lpstr>
      <vt:lpstr>Rooftop Solar PV is Cost-Effective</vt:lpstr>
      <vt:lpstr>Bay Area Cities that have adopted Solar Ordinances</vt:lpstr>
      <vt:lpstr>Solar Ordinance Requirements</vt:lpstr>
      <vt:lpstr>Compliance Methods</vt:lpstr>
      <vt:lpstr>Alternatives and Exceptions</vt:lpstr>
      <vt:lpstr>State and Federal Resources</vt:lpstr>
      <vt:lpstr>Regional Support</vt:lpstr>
      <vt:lpstr>Community Engagement</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Young</dc:creator>
  <cp:lastModifiedBy>Yvette DiCarlo</cp:lastModifiedBy>
  <cp:revision>609</cp:revision>
  <cp:lastPrinted>2017-08-29T20:00:13Z</cp:lastPrinted>
  <dcterms:created xsi:type="dcterms:W3CDTF">2017-01-10T23:01:54Z</dcterms:created>
  <dcterms:modified xsi:type="dcterms:W3CDTF">2017-09-07T18:56:18Z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0x010100B921286918E16149911EADAC79418E40</vt:lpwstr>
  </property>
</Properties>
</file>